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sldIdLst>
    <p:sldId id="440" r:id="rId2"/>
    <p:sldId id="494" r:id="rId3"/>
    <p:sldId id="499" r:id="rId4"/>
    <p:sldId id="454" r:id="rId5"/>
    <p:sldId id="488" r:id="rId6"/>
    <p:sldId id="495" r:id="rId7"/>
    <p:sldId id="496" r:id="rId8"/>
    <p:sldId id="517" r:id="rId9"/>
    <p:sldId id="510" r:id="rId10"/>
    <p:sldId id="518" r:id="rId11"/>
    <p:sldId id="519" r:id="rId12"/>
    <p:sldId id="520" r:id="rId13"/>
    <p:sldId id="523" r:id="rId14"/>
    <p:sldId id="522" r:id="rId15"/>
    <p:sldId id="505" r:id="rId16"/>
    <p:sldId id="524" r:id="rId17"/>
    <p:sldId id="525" r:id="rId18"/>
    <p:sldId id="526" r:id="rId19"/>
    <p:sldId id="527" r:id="rId20"/>
    <p:sldId id="508" r:id="rId21"/>
    <p:sldId id="528" r:id="rId22"/>
    <p:sldId id="530" r:id="rId23"/>
    <p:sldId id="529" r:id="rId24"/>
    <p:sldId id="531" r:id="rId25"/>
  </p:sldIdLst>
  <p:sldSz cx="9906000" cy="6858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_케릭터 컬렉션" id="{77005BF8-2E13-4D20-9565-C083DF794042}">
          <p14:sldIdLst>
            <p14:sldId id="440"/>
            <p14:sldId id="494"/>
            <p14:sldId id="499"/>
            <p14:sldId id="454"/>
          </p14:sldIdLst>
        </p14:section>
        <p14:section name="00_대기화면" id="{65255FE8-2182-469A-95A7-681E0079134F}">
          <p14:sldIdLst>
            <p14:sldId id="488"/>
          </p14:sldIdLst>
        </p14:section>
        <p14:section name="00_메인화면" id="{95039779-4F2E-476C-89BC-B5472B1BEAA5}">
          <p14:sldIdLst>
            <p14:sldId id="495"/>
          </p14:sldIdLst>
        </p14:section>
        <p14:section name="01_센터소개" id="{4D7A2CD0-79B3-41E9-9EF7-9281ECF0EC69}">
          <p14:sldIdLst>
            <p14:sldId id="496"/>
            <p14:sldId id="517"/>
          </p14:sldIdLst>
        </p14:section>
        <p14:section name="02_교육프로그램" id="{B5728405-D179-4B55-9C92-65F1632008E0}">
          <p14:sldIdLst>
            <p14:sldId id="510"/>
            <p14:sldId id="518"/>
            <p14:sldId id="519"/>
            <p14:sldId id="520"/>
            <p14:sldId id="523"/>
            <p14:sldId id="522"/>
          </p14:sldIdLst>
        </p14:section>
        <p14:section name="03_시설안내" id="{D9E5D115-65E6-47EE-9D15-3C0EE8C853FA}">
          <p14:sldIdLst>
            <p14:sldId id="505"/>
            <p14:sldId id="524"/>
            <p14:sldId id="525"/>
            <p14:sldId id="526"/>
            <p14:sldId id="527"/>
          </p14:sldIdLst>
        </p14:section>
        <p14:section name="04_층별안내" id="{D72786F5-CD7D-49CE-A9C9-BB91A39A3FCE}">
          <p14:sldIdLst>
            <p14:sldId id="508"/>
            <p14:sldId id="528"/>
            <p14:sldId id="530"/>
            <p14:sldId id="529"/>
            <p14:sldId id="531"/>
          </p14:sldIdLst>
        </p14:section>
        <p14:section name="00_관리자" id="{E505BF6A-E75E-42D2-85D7-76B796F9B486}">
          <p14:sldIdLst/>
        </p14:section>
        <p14:section name="* 참조자료" id="{0B85EE98-52EB-47E4-8759-B289C477A3A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499" userDrawn="1">
          <p15:clr>
            <a:srgbClr val="A4A3A4"/>
          </p15:clr>
        </p15:guide>
        <p15:guide id="3" pos="580" userDrawn="1">
          <p15:clr>
            <a:srgbClr val="A4A3A4"/>
          </p15:clr>
        </p15:guide>
        <p15:guide id="4" orient="horz" pos="1205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2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7F"/>
    <a:srgbClr val="007C85"/>
    <a:srgbClr val="64696F"/>
    <a:srgbClr val="484D55"/>
    <a:srgbClr val="000000"/>
    <a:srgbClr val="FFA8A8"/>
    <a:srgbClr val="00AEBA"/>
    <a:srgbClr val="FFFFFF"/>
    <a:srgbClr val="222222"/>
    <a:srgbClr val="518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70" y="102"/>
      </p:cViewPr>
      <p:guideLst>
        <p:guide orient="horz" pos="323"/>
        <p:guide pos="3499"/>
        <p:guide pos="580"/>
        <p:guide orient="horz" pos="1205"/>
        <p:guide orient="horz" pos="981"/>
        <p:guide pos="22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B795-64F2-4CF1-9083-1CC401517682}" type="datetimeFigureOut">
              <a:rPr lang="ko-KR" altLang="en-US" smtClean="0"/>
              <a:t>25-06-26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9AAE-F9D2-491D-AB46-AEA5876E0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42A82E-D4FC-96F9-D976-20D1A5909B8F}"/>
              </a:ext>
            </a:extLst>
          </p:cNvPr>
          <p:cNvSpPr/>
          <p:nvPr userDrawn="1"/>
        </p:nvSpPr>
        <p:spPr>
          <a:xfrm>
            <a:off x="378483" y="0"/>
            <a:ext cx="9527517" cy="64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EB7EC7-9D8E-DBD1-9575-373DDDCA4AA7}"/>
              </a:ext>
            </a:extLst>
          </p:cNvPr>
          <p:cNvSpPr/>
          <p:nvPr userDrawn="1"/>
        </p:nvSpPr>
        <p:spPr>
          <a:xfrm>
            <a:off x="378482" y="6441794"/>
            <a:ext cx="9527518" cy="416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BCDFC9-900D-F5A5-63DD-81E3BCB68328}"/>
              </a:ext>
            </a:extLst>
          </p:cNvPr>
          <p:cNvSpPr/>
          <p:nvPr userDrawn="1"/>
        </p:nvSpPr>
        <p:spPr>
          <a:xfrm>
            <a:off x="0" y="0"/>
            <a:ext cx="37848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8BF5F-4CC7-50B0-6555-FB1F43C069E8}"/>
              </a:ext>
            </a:extLst>
          </p:cNvPr>
          <p:cNvSpPr/>
          <p:nvPr userDrawn="1"/>
        </p:nvSpPr>
        <p:spPr>
          <a:xfrm>
            <a:off x="0" y="640595"/>
            <a:ext cx="378482" cy="5808048"/>
          </a:xfrm>
          <a:prstGeom prst="rect">
            <a:avLst/>
          </a:prstGeom>
          <a:gradFill flip="none" rotWithShape="1">
            <a:gsLst>
              <a:gs pos="55000">
                <a:srgbClr val="16335C"/>
              </a:gs>
              <a:gs pos="0">
                <a:srgbClr val="00A0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11" name="Rectangle 304">
            <a:extLst>
              <a:ext uri="{FF2B5EF4-FFF2-40B4-BE49-F238E27FC236}">
                <a16:creationId xmlns:a16="http://schemas.microsoft.com/office/drawing/2014/main" id="{4FFFBC95-0FAB-82BB-4D3E-CDB09D92DDD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2540142" y="3368119"/>
            <a:ext cx="5456199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r>
              <a:rPr kumimoji="0" lang="en-US" altLang="ko-KR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975" b="1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멀틱스</a:t>
            </a:r>
            <a:r>
              <a:rPr kumimoji="0" lang="ko-KR" altLang="en-US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용인시 용인산림교육센터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94B7EBD-9DD7-DF5B-AE6E-0E60894F4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3032" y="6536292"/>
            <a:ext cx="798887" cy="2112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9D1A9-E10F-5D75-FD82-01B2583B5A1D}"/>
              </a:ext>
            </a:extLst>
          </p:cNvPr>
          <p:cNvSpPr/>
          <p:nvPr userDrawn="1"/>
        </p:nvSpPr>
        <p:spPr>
          <a:xfrm>
            <a:off x="4735634" y="6518790"/>
            <a:ext cx="434734" cy="217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13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fld id="{643BF37F-A974-41FF-B51F-36A1C09D281F}" type="slidenum">
              <a:rPr lang="ko-KR" altLang="en-US" sz="813" b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pPr algn="ctr"/>
              <a:t>‹#›</a:t>
            </a:fld>
            <a:r>
              <a:rPr lang="en-US" altLang="ko-KR" sz="813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endParaRPr lang="ko-KR" altLang="en-US" sz="813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918EA3-F969-89F1-8F24-2A6D3E5338EE}"/>
              </a:ext>
            </a:extLst>
          </p:cNvPr>
          <p:cNvCxnSpPr>
            <a:cxnSpLocks/>
          </p:cNvCxnSpPr>
          <p:nvPr userDrawn="1"/>
        </p:nvCxnSpPr>
        <p:spPr>
          <a:xfrm>
            <a:off x="0" y="640596"/>
            <a:ext cx="9906000" cy="0"/>
          </a:xfrm>
          <a:prstGeom prst="line">
            <a:avLst/>
          </a:prstGeom>
          <a:ln>
            <a:solidFill>
              <a:srgbClr val="008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F007D9-E298-449B-6EC2-E90664FD0C64}"/>
              </a:ext>
            </a:extLst>
          </p:cNvPr>
          <p:cNvCxnSpPr>
            <a:cxnSpLocks/>
          </p:cNvCxnSpPr>
          <p:nvPr userDrawn="1"/>
        </p:nvCxnSpPr>
        <p:spPr>
          <a:xfrm>
            <a:off x="0" y="6441794"/>
            <a:ext cx="9906000" cy="0"/>
          </a:xfrm>
          <a:prstGeom prst="line">
            <a:avLst/>
          </a:prstGeom>
          <a:ln>
            <a:solidFill>
              <a:srgbClr val="0050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B84121-0886-856D-3246-4C64A53D8FEC}"/>
              </a:ext>
            </a:extLst>
          </p:cNvPr>
          <p:cNvSpPr/>
          <p:nvPr userDrawn="1"/>
        </p:nvSpPr>
        <p:spPr>
          <a:xfrm>
            <a:off x="4952999" y="374505"/>
            <a:ext cx="4953000" cy="2174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813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멀틱스는</a:t>
            </a:r>
            <a:r>
              <a:rPr lang="ko-KR" altLang="en-US" sz="8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사람과 사람이 사는 세상을 먼저 생각하는 기업입니다</a:t>
            </a:r>
            <a:r>
              <a:rPr lang="en-US" altLang="ko-KR" sz="8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813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5A5D9F-358C-8987-2674-0AF7616861F2}"/>
              </a:ext>
            </a:extLst>
          </p:cNvPr>
          <p:cNvSpPr/>
          <p:nvPr userDrawn="1"/>
        </p:nvSpPr>
        <p:spPr>
          <a:xfrm>
            <a:off x="378483" y="648071"/>
            <a:ext cx="9527517" cy="579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27739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EB795-64F2-4CF1-9083-1CC401517682}" type="datetimeFigureOut">
              <a:rPr lang="ko-KR" altLang="en-US" smtClean="0"/>
              <a:t>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9AAE-F9D2-491D-AB46-AEA5876E0AD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AF930A-990B-CDA2-AE53-40BEDDF974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0"/>
            <a:ext cx="74295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65F4A4-198B-1633-6BCA-4AC853FBCF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0"/>
            <a:ext cx="328136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4D88D4-85C1-C366-2C08-09BD856DBCC4}"/>
              </a:ext>
            </a:extLst>
          </p:cNvPr>
          <p:cNvSpPr/>
          <p:nvPr userDrawn="1"/>
        </p:nvSpPr>
        <p:spPr>
          <a:xfrm>
            <a:off x="1" y="6441794"/>
            <a:ext cx="9905999" cy="41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14E4AD7-C86A-24E4-5BD4-F5551C8784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752" y="6544291"/>
            <a:ext cx="798884" cy="2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D53FF5-A4FD-44B4-8478-24B00E544258}"/>
              </a:ext>
            </a:extLst>
          </p:cNvPr>
          <p:cNvSpPr txBox="1"/>
          <p:nvPr/>
        </p:nvSpPr>
        <p:spPr>
          <a:xfrm>
            <a:off x="7710170" y="5375729"/>
            <a:ext cx="1937861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463" indent="-144463">
              <a:buFontTx/>
              <a:buChar char="-"/>
            </a:pP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작성일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20250419</a:t>
            </a:r>
          </a:p>
          <a:p>
            <a:pPr marL="144463" indent="-144463">
              <a:buFontTx/>
              <a:buChar char="-"/>
            </a:pP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작성자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138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주두희</a:t>
            </a: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차장</a:t>
            </a: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CE3DED31-E6CC-35D0-15DD-4C23181C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85" y="2341799"/>
            <a:ext cx="4511816" cy="27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kumimoji="0"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kumimoji="0"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교육센터 이전</a:t>
            </a:r>
            <a:r>
              <a:rPr kumimoji="0"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kumimoji="0"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컨텐츠 변경</a:t>
            </a:r>
          </a:p>
        </p:txBody>
      </p:sp>
      <p:sp>
        <p:nvSpPr>
          <p:cNvPr id="3" name="Rectangle 304">
            <a:extLst>
              <a:ext uri="{FF2B5EF4-FFF2-40B4-BE49-F238E27FC236}">
                <a16:creationId xmlns:a16="http://schemas.microsoft.com/office/drawing/2014/main" id="{4CD6DBF6-C17C-2B5A-6D14-18DBC910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85" y="1730273"/>
            <a:ext cx="8437608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latinLnBrk="1"/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용인시청 </a:t>
            </a:r>
            <a:r>
              <a:rPr kumimoji="0" lang="ko-KR" altLang="en-US" sz="2800" b="1" dirty="0" err="1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누리뷰</a:t>
            </a:r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용인시산림교육센터 이전 </a:t>
            </a:r>
            <a:r>
              <a:rPr kumimoji="0" lang="en-US" altLang="ko-KR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안</a:t>
            </a:r>
            <a:r>
              <a:rPr kumimoji="0" lang="en-US" altLang="ko-KR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sz="2800" b="1" dirty="0">
              <a:gradFill flip="none" rotWithShape="1">
                <a:gsLst>
                  <a:gs pos="100000">
                    <a:srgbClr val="00827F"/>
                  </a:gs>
                  <a:gs pos="0">
                    <a:srgbClr val="0050B3"/>
                  </a:gs>
                </a:gsLst>
                <a:lin ang="10800000" scaled="1"/>
                <a:tileRect/>
              </a:gra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DFEABE-1900-9AA0-5CFD-4403352DB64A}"/>
              </a:ext>
            </a:extLst>
          </p:cNvPr>
          <p:cNvCxnSpPr/>
          <p:nvPr/>
        </p:nvCxnSpPr>
        <p:spPr>
          <a:xfrm>
            <a:off x="528875" y="2253493"/>
            <a:ext cx="7967900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1C44-1687-C5D3-6F33-B4EB8134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7048A7-EC11-8E7B-82B7-10007B3D77F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09111-9250-DB11-B6F0-F2C332167D90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8126F0-FC1F-927D-3236-34BCDE15EF32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69B44F-5C49-C6AC-E79F-D6F54ED7264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64E8506-A354-287F-3BFE-6576661BDD7B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00138E0-CAC9-F7C6-5AE3-5D64B509D68B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40FC7C-F9A4-16D0-5BAF-8DFB095E5867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8F09070D-64B1-0A36-5180-F91F293D009E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7683F-1961-8D34-C9D7-2CC2868D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7"/>
            <a:ext cx="2649677" cy="4710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35676DED-9C05-7B4E-8E40-EACE4A9360FD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DF35C5-2DFE-BF13-D065-DFF29AF7F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41027"/>
              </p:ext>
            </p:extLst>
          </p:nvPr>
        </p:nvGraphicFramePr>
        <p:xfrm>
          <a:off x="4952999" y="4804926"/>
          <a:ext cx="4854389" cy="1310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숲해설이란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숲을 구성하고 있는 생물</a:t>
                      </a:r>
                      <a:r>
                        <a:rPr lang="en-US" altLang="ko-KR" sz="1000" b="0" dirty="0"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</a:rPr>
                        <a:t>무생물</a:t>
                      </a:r>
                      <a:r>
                        <a:rPr lang="en-US" altLang="ko-KR" sz="1000" b="0" dirty="0"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</a:rPr>
                        <a:t>문화적 요소에 관한 것과 숲에 대한 흥미를 갖도록 유도하고 체험하는 활동입니다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숲체험프로그램은 용인자연휴양림에서 운영하는 </a:t>
                      </a:r>
                      <a:r>
                        <a:rPr lang="ko-KR" altLang="en-US" sz="1000" b="0" dirty="0" err="1">
                          <a:effectLst/>
                        </a:rPr>
                        <a:t>체험프로그램입니다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자연의 소중함과 생명의 존귀함을 배우고 느끼게 하는 </a:t>
                      </a:r>
                      <a:r>
                        <a:rPr lang="ko-KR" altLang="en-US" sz="1000" b="0" dirty="0" err="1">
                          <a:effectLst/>
                        </a:rPr>
                        <a:t>체험프로그램입니다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다양한 생물을 체험할 수 있는 생태체험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관찰학습 등을 통한 </a:t>
                      </a:r>
                      <a:r>
                        <a:rPr lang="ko-KR" altLang="en-US" sz="1000" b="0" dirty="0" err="1">
                          <a:effectLst/>
                        </a:rPr>
                        <a:t>친자연적인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 err="1">
                          <a:effectLst/>
                        </a:rPr>
                        <a:t>체험프로그램입니다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담당부서는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산림과</a:t>
                      </a:r>
                      <a:r>
                        <a:rPr lang="en-US" altLang="ko-KR" sz="1000" b="0" dirty="0">
                          <a:effectLst/>
                        </a:rPr>
                        <a:t> 031 6193-3748</a:t>
                      </a:r>
                      <a:r>
                        <a:rPr lang="ko-KR" altLang="en-US" sz="1000" b="0" dirty="0">
                          <a:effectLst/>
                        </a:rPr>
                        <a:t>과 </a:t>
                      </a:r>
                      <a:r>
                        <a:rPr lang="en-US" altLang="ko-KR" sz="1000" b="0" dirty="0">
                          <a:effectLst/>
                        </a:rPr>
                        <a:t>3357</a:t>
                      </a:r>
                      <a:r>
                        <a:rPr lang="ko-KR" altLang="en-US" sz="1000" b="0" dirty="0">
                          <a:effectLst/>
                        </a:rPr>
                        <a:t>과</a:t>
                      </a:r>
                      <a:r>
                        <a:rPr lang="en-US" altLang="ko-KR" sz="1000" b="0" dirty="0">
                          <a:effectLst/>
                        </a:rPr>
                        <a:t> 3358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45E2D9-5C3A-CBB0-13A1-0B2DC273722B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CD27B3DD-EB19-9349-D792-4906D3E2BB12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164192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37505-BE5D-11C9-E507-A380D027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09D819-32CE-F5EB-42CA-C9EB6885C2DE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C570D-A629-DF16-D786-E6C2A1A18A01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8239C7-4683-5E7C-6BFD-74C7AE13F0EB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B283CE7-8B45-27A9-0190-5B6C1F16DF7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E4B04D-8AF6-FADC-95B2-8549173334B4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5F611E4-E866-9030-17B0-99A696E7110A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83B899-5751-EA91-D1FC-48CAB44C5BF3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D15EA630-2C49-4BA3-2DAC-56D5DC333B7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6FEB0-5341-E4F1-DE92-9B9308F0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7"/>
            <a:ext cx="2649677" cy="4710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1A60EC03-A867-9BBE-4EDF-1DDEB3194F8A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B3E744-AEFC-7890-7945-93C790E93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871430"/>
              </p:ext>
            </p:extLst>
          </p:nvPr>
        </p:nvGraphicFramePr>
        <p:xfrm>
          <a:off x="4952999" y="4804926"/>
          <a:ext cx="4854389" cy="1310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산림치유란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숲은 인간의 몸과 마음을 건강하게 합니다</a:t>
                      </a:r>
                      <a:r>
                        <a:rPr lang="en-US" altLang="ko-KR" sz="1000" b="0" dirty="0">
                          <a:effectLst/>
                        </a:rPr>
                        <a:t>. </a:t>
                      </a:r>
                      <a:r>
                        <a:rPr lang="ko-KR" altLang="en-US" sz="1000" b="0" dirty="0">
                          <a:effectLst/>
                        </a:rPr>
                        <a:t>산림치유는 숲에 존재하는 다양한 환경요소를 활용하여 인체의 면역력을 높이고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신체적 정신적 건강을 회복시키는 프로그램으로 질병의 치료행위가 아닌 건강의 유지를 돕고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면역력을 높이는 활동입니다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효능으로는 스트레스 호르몬 ‘</a:t>
                      </a:r>
                      <a:r>
                        <a:rPr lang="ko-KR" altLang="en-US" sz="1000" b="0" dirty="0" err="1">
                          <a:effectLst/>
                        </a:rPr>
                        <a:t>코티솔</a:t>
                      </a:r>
                      <a:r>
                        <a:rPr lang="en-US" altLang="ko-KR" sz="1000" b="0" dirty="0">
                          <a:effectLst/>
                        </a:rPr>
                        <a:t>(CORTISOL)’ </a:t>
                      </a:r>
                      <a:r>
                        <a:rPr lang="ko-KR" altLang="en-US" sz="1000" b="0" dirty="0">
                          <a:effectLst/>
                        </a:rPr>
                        <a:t>감소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안정된 상태에서 많이 발생하는 뇌파</a:t>
                      </a: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effectLst/>
                        </a:rPr>
                        <a:t>알파파</a:t>
                      </a:r>
                      <a:r>
                        <a:rPr lang="en-US" altLang="ko-KR" sz="1000" b="0" dirty="0">
                          <a:effectLst/>
                        </a:rPr>
                        <a:t>’</a:t>
                      </a:r>
                      <a:r>
                        <a:rPr lang="ko-KR" altLang="en-US" sz="1000" b="0" dirty="0">
                          <a:effectLst/>
                        </a:rPr>
                        <a:t>증가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면역력을 높이는 </a:t>
                      </a:r>
                      <a:r>
                        <a:rPr lang="en-US" altLang="ko-KR" sz="1000" b="0" dirty="0">
                          <a:effectLst/>
                        </a:rPr>
                        <a:t>'NK</a:t>
                      </a:r>
                      <a:r>
                        <a:rPr lang="ko-KR" altLang="en-US" sz="1000" b="0" dirty="0">
                          <a:effectLst/>
                        </a:rPr>
                        <a:t>세포</a:t>
                      </a:r>
                      <a:r>
                        <a:rPr lang="en-US" altLang="ko-KR" sz="1000" b="0" dirty="0">
                          <a:effectLst/>
                        </a:rPr>
                        <a:t>’ </a:t>
                      </a:r>
                      <a:r>
                        <a:rPr lang="ko-KR" altLang="en-US" sz="1000" b="0" dirty="0">
                          <a:effectLst/>
                        </a:rPr>
                        <a:t>증가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노화방지에 도움을 주는 </a:t>
                      </a: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</a:rPr>
                        <a:t>항산화효소</a:t>
                      </a:r>
                      <a:r>
                        <a:rPr lang="en-US" altLang="ko-KR" sz="1000" b="0" dirty="0">
                          <a:effectLst/>
                        </a:rPr>
                        <a:t>’</a:t>
                      </a:r>
                      <a:r>
                        <a:rPr lang="ko-KR" altLang="en-US" sz="1000" b="0" dirty="0" err="1">
                          <a:effectLst/>
                        </a:rPr>
                        <a:t>증가등이</a:t>
                      </a:r>
                      <a:r>
                        <a:rPr lang="ko-KR" altLang="en-US" sz="1000" b="0" dirty="0">
                          <a:effectLst/>
                        </a:rPr>
                        <a:t>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담당부서는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산림과 </a:t>
                      </a:r>
                      <a:r>
                        <a:rPr lang="en-US" altLang="ko-KR" sz="1000" b="0" dirty="0">
                          <a:effectLst/>
                        </a:rPr>
                        <a:t>031 6193 3747</a:t>
                      </a:r>
                      <a:r>
                        <a:rPr lang="ko-KR" altLang="en-US" sz="1000" b="0" dirty="0">
                          <a:effectLst/>
                        </a:rPr>
                        <a:t>과</a:t>
                      </a:r>
                      <a:r>
                        <a:rPr lang="en-US" altLang="ko-KR" sz="1000" b="0" dirty="0">
                          <a:effectLst/>
                        </a:rPr>
                        <a:t> 3786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CB356D-08E7-4E78-483A-7D7670960F67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D9A64D49-E9BF-701E-F28D-DB45EA84C754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183146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799F8-181A-B69A-4A1B-25981A29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4CBC82C-3C29-506B-1086-9B1D6C346FC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DC0C4-E425-C145-9BAF-071B1AE84584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260CD4-C6F5-9B03-DE52-338FBFFB8548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99A2CD-5C8C-62DE-6547-47BA8656B0A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3D155A7-AA4A-CDA4-B540-968C1F70247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3FE66CE-56A3-0C0A-15BC-9BF675A4F219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8433CE-4685-04D4-ED72-D518781B41C4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4291D903-0C70-DAEE-37BD-5E65B799B5C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97C76-1471-8DDD-A59C-81516603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7"/>
            <a:ext cx="2649677" cy="4710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6B097CFC-32A6-3B17-7430-8440B3B67B1E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BD1FB9-EAD5-AF69-D38F-6C11A2010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56467"/>
              </p:ext>
            </p:extLst>
          </p:nvPr>
        </p:nvGraphicFramePr>
        <p:xfrm>
          <a:off x="4952999" y="4804926"/>
          <a:ext cx="4854389" cy="85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목재문화체험장 이란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목재문화 진흥과 목재교육의 활성화를 위하여 교육 프로그램을 개발하여 다양한 체험기회를 제공하기 위한 시설입니다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위 치 </a:t>
                      </a:r>
                      <a:r>
                        <a:rPr lang="en-US" altLang="ko-KR" sz="1000" b="0" dirty="0">
                          <a:effectLst/>
                        </a:rPr>
                        <a:t>: </a:t>
                      </a:r>
                      <a:r>
                        <a:rPr lang="ko-KR" altLang="en-US" sz="1000" b="0" dirty="0">
                          <a:effectLst/>
                        </a:rPr>
                        <a:t>경기도 용인시 처인구 </a:t>
                      </a:r>
                      <a:r>
                        <a:rPr lang="ko-KR" altLang="en-US" sz="1000" b="0" dirty="0" err="1">
                          <a:effectLst/>
                        </a:rPr>
                        <a:t>모현면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 err="1">
                          <a:effectLst/>
                        </a:rPr>
                        <a:t>초부로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</a:rPr>
                        <a:t>220 </a:t>
                      </a:r>
                      <a:r>
                        <a:rPr lang="ko-KR" altLang="en-US" sz="1000" b="0" dirty="0">
                          <a:effectLst/>
                        </a:rPr>
                        <a:t>용인자연휴양림 내에 위치하며 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문의는 </a:t>
                      </a:r>
                      <a:r>
                        <a:rPr lang="en-US" altLang="ko-KR" sz="1000" b="0" dirty="0">
                          <a:effectLst/>
                        </a:rPr>
                        <a:t>031 6193 3747</a:t>
                      </a:r>
                      <a:r>
                        <a:rPr lang="ko-KR" altLang="en-US" sz="1000" b="0" dirty="0">
                          <a:effectLst/>
                        </a:rPr>
                        <a:t>과</a:t>
                      </a:r>
                      <a:r>
                        <a:rPr lang="en-US" altLang="ko-KR" sz="1000" b="0" dirty="0">
                          <a:effectLst/>
                        </a:rPr>
                        <a:t> 3786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2EC305-CB0E-E4F7-5537-DE70BE0A0E80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7F3A7307-853F-D9A4-225B-E7BECD9B633D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48377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9CAB8-23BC-D43C-ECEE-2DB98153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E6DEB9-DA3E-5C78-45C0-A339A3680F9F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E2E44-4F77-CFCC-ED9B-7BB3AF274044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0E8E69-F285-B5D7-C561-232C7820D26B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2EC9A5-0BDE-5959-AD71-B5998FBC7BA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D76C0C7-1E38-E9FA-A5E1-C8FE5776BAA4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C4F026-AC6D-ABED-822B-FD207CA0C6D0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9B1803-70B9-16C4-51B2-64DAD9EA8E8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29922806-3492-3918-379D-D880A3FBF98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1362E-72F0-CC69-9FFB-943E584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7"/>
            <a:ext cx="2649676" cy="4710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830CC680-7EF6-8877-0687-E18A77BB7CB8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E0FB96-004F-5C23-EEE6-64A4DC482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82139"/>
              </p:ext>
            </p:extLst>
          </p:nvPr>
        </p:nvGraphicFramePr>
        <p:xfrm>
          <a:off x="4952999" y="4804926"/>
          <a:ext cx="4854389" cy="548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행복한 숲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너의 숲 이란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학교</a:t>
                      </a:r>
                      <a:r>
                        <a:rPr lang="en-US" altLang="ko-KR" sz="1000" b="0" dirty="0">
                          <a:effectLst/>
                        </a:rPr>
                        <a:t>·</a:t>
                      </a:r>
                      <a:r>
                        <a:rPr lang="ko-KR" altLang="en-US" sz="1000" b="0" dirty="0">
                          <a:effectLst/>
                        </a:rPr>
                        <a:t>법인</a:t>
                      </a:r>
                      <a:r>
                        <a:rPr lang="en-US" altLang="ko-KR" sz="1000" b="0" dirty="0">
                          <a:effectLst/>
                        </a:rPr>
                        <a:t>·</a:t>
                      </a:r>
                      <a:r>
                        <a:rPr lang="ko-KR" altLang="en-US" sz="1000" b="0" dirty="0">
                          <a:effectLst/>
                        </a:rPr>
                        <a:t>단체를 대상으로 진행하는 용인산림교육센터의 </a:t>
                      </a:r>
                      <a:r>
                        <a:rPr lang="ko-KR" altLang="en-US" sz="1000" b="0" dirty="0" err="1">
                          <a:effectLst/>
                        </a:rPr>
                        <a:t>자체프로그램입니다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담당부서는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산림과</a:t>
                      </a:r>
                      <a:r>
                        <a:rPr lang="en-US" altLang="ko-KR" sz="1000" b="0" dirty="0">
                          <a:effectLst/>
                        </a:rPr>
                        <a:t> 031 6193 3353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CB1808-0223-FC29-1158-4D19B949E287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A9940BD5-40C5-EAD1-82ED-8F711ED3F9EB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2537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96AF-40A9-AFB1-6015-3B38D5AD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A546FB-7590-149E-134A-3E3E196FB576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05E29-A8B7-7CB4-1411-41427335D2A5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8D170D-8D1A-A74F-D0C9-7D8AAFD62048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8118489-B652-3E7B-2F5B-8A2FB797323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516B0B1-772C-9CB6-3E6D-C496423A27A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0746C80-733A-6D81-BE51-9332EE351709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C871AB-8F05-48BA-4C82-95726729CC7E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D62965B0-7062-0281-884B-F20FFCE3DC5D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7098D-6E79-B942-AFE5-C6D8D337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7"/>
            <a:ext cx="2649677" cy="47105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D16AEAD5-872D-88E4-A619-34765B65360B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6FA077-3B83-2397-D893-22E31F1E7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43067"/>
              </p:ext>
            </p:extLst>
          </p:nvPr>
        </p:nvGraphicFramePr>
        <p:xfrm>
          <a:off x="4952999" y="4804926"/>
          <a:ext cx="4854389" cy="1158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유아숲체험</a:t>
                      </a:r>
                      <a:r>
                        <a:rPr lang="ko-KR" altLang="en-US" sz="1000" b="0" dirty="0">
                          <a:effectLst/>
                        </a:rPr>
                        <a:t> 이란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유아가 숲에서 맘껏 뛰놀고 오감을 통해 자연과 교감하는 등 전인적 성장을 위해 제공되는 공간입니다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숲이 교과서가 되고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놀이 자체가 배움이 되는 교육의 장을 말합니다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 err="1">
                          <a:effectLst/>
                        </a:rPr>
                        <a:t>유아숲체험원</a:t>
                      </a: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</a:rPr>
                        <a:t>의 법적 정의에는 </a:t>
                      </a: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</a:rPr>
                        <a:t>시설</a:t>
                      </a:r>
                      <a:r>
                        <a:rPr lang="en-US" altLang="ko-KR" sz="1000" b="0" dirty="0">
                          <a:effectLst/>
                        </a:rPr>
                        <a:t>'</a:t>
                      </a:r>
                      <a:r>
                        <a:rPr lang="ko-KR" altLang="en-US" sz="1000" b="0" dirty="0">
                          <a:effectLst/>
                        </a:rPr>
                        <a:t>이라는 표현을 쓰고 있지만 그 본질은 시설보다는 공간의 의미가 더 큽니다</a:t>
                      </a:r>
                      <a:r>
                        <a:rPr lang="en-US" altLang="ko-KR" sz="1000" b="0" dirty="0">
                          <a:effectLst/>
                        </a:rPr>
                        <a:t>. </a:t>
                      </a:r>
                    </a:p>
                    <a:p>
                      <a:r>
                        <a:rPr lang="ko-KR" altLang="en-US" sz="1000" b="0" dirty="0">
                          <a:effectLst/>
                        </a:rPr>
                        <a:t>담당부서 산림과 </a:t>
                      </a:r>
                      <a:r>
                        <a:rPr lang="en-US" altLang="ko-KR" sz="1000" b="0" dirty="0">
                          <a:effectLst/>
                        </a:rPr>
                        <a:t>031 6193 3353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0606CC-8F7C-4F9C-8BB4-DA15CB3188D4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53849BDE-2D03-0947-D06D-2259AB1666E0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385230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2380A-7E92-4CBF-8029-4E8A8E72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BCDE812-AAA4-A46C-BDF4-84C2EC92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3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F2D345-0728-258A-010B-4E7EF6D88C8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E667-28DC-8CF0-6209-7AF3D39BD230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B73B2B3A-BEEB-C53F-2214-59DB88D626D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CD76EFCE-9542-C9E3-42CC-2F0F06EA3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154030"/>
              </p:ext>
            </p:extLst>
          </p:nvPr>
        </p:nvGraphicFramePr>
        <p:xfrm>
          <a:off x="4953000" y="1561350"/>
          <a:ext cx="4605339" cy="2146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3E0952-EA54-0C79-DA9F-580E05932A9F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FAD6F3C2-3739-EB89-2FE7-3FD6855AF8CD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B59D0E1-E80F-D0CB-7716-4C3F1BFD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655535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effectLst/>
                        </a:rPr>
                        <a:t>층에는 주요시설로 대강당과 양호실이 위치하며 수용인원은 </a:t>
                      </a:r>
                      <a:r>
                        <a:rPr lang="en-US" altLang="ko-KR" sz="1000" b="0" dirty="0">
                          <a:effectLst/>
                        </a:rPr>
                        <a:t>130</a:t>
                      </a:r>
                      <a:r>
                        <a:rPr lang="ko-KR" altLang="en-US" sz="1000" b="0" dirty="0">
                          <a:effectLst/>
                        </a:rPr>
                        <a:t>명 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D0AD96-D6CF-928D-4684-E408CED7730E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E538877D-6093-1092-B39F-756C3FD44DCB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173736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E518E-2D93-021B-F867-67AD6FEFE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90E8328-BA23-0F44-F213-997FFE6A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273B5C-266C-DC7B-1B58-B08124D69291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6E015-8B35-65A6-E62B-9ACE822ACA62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A7E01549-F38C-70B9-3E91-A36C4AD2C3CE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BBA6B27E-9910-A7C1-8F5C-8532F6C4819F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46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4C6B9BC8-16D5-4E3E-0B65-E28BE6635DD2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B7ED7FC4-03C5-C940-10C4-D12E7876145D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1FF04E2-6BB1-E813-FE0E-83CC3C61E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105948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effectLst/>
                        </a:rPr>
                        <a:t>층에는 주요시설로 강의실과 </a:t>
                      </a:r>
                      <a:r>
                        <a:rPr lang="ko-KR" altLang="en-US" sz="1000" b="0" dirty="0" err="1">
                          <a:effectLst/>
                        </a:rPr>
                        <a:t>체험실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도서실이 위치하며 수용인원은 </a:t>
                      </a:r>
                      <a:r>
                        <a:rPr lang="en-US" altLang="ko-KR" sz="1000" b="0" dirty="0">
                          <a:effectLst/>
                        </a:rPr>
                        <a:t>60</a:t>
                      </a:r>
                      <a:r>
                        <a:rPr lang="ko-KR" altLang="en-US" sz="1000" b="0" dirty="0">
                          <a:effectLst/>
                        </a:rPr>
                        <a:t>명 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6A3CAA-2930-CB81-E99F-58A466F1DD27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7AB99AC1-DA5B-B7F0-6FBB-3B186FCC7633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968315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D0482-2D13-17D2-334F-389D4E4FE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F98FCBC-400C-27E6-7FDE-88777EB1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E0F80D-84CF-B98C-F487-2E4A18B6A095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35B34-BFCE-55BE-464B-04DF4A33E9F1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00472D38-E525-FDAE-CBCE-8284B5D33BA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07AF6F31-6070-A555-FEE8-29168A8471E0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46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7D03C2A-3A3F-2DA0-F167-1B841E8C3806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6B340B21-F481-2E4B-06DF-9A197DBA3A98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8A1A2B-5F14-560D-043C-65BA3E312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993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effectLst/>
                        </a:rPr>
                        <a:t>층에는 주요시설로 </a:t>
                      </a:r>
                      <a:r>
                        <a:rPr lang="en-US" altLang="ko-KR" sz="1000" b="0" dirty="0"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effectLst/>
                        </a:rPr>
                        <a:t>인실</a:t>
                      </a:r>
                      <a:r>
                        <a:rPr lang="en-US" altLang="ko-KR" sz="1000" b="0" dirty="0">
                          <a:effectLst/>
                        </a:rPr>
                        <a:t>, 5</a:t>
                      </a:r>
                      <a:r>
                        <a:rPr lang="ko-KR" altLang="en-US" sz="1000" b="0" dirty="0">
                          <a:effectLst/>
                        </a:rPr>
                        <a:t>인실의 숙박시설이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863D5C-FE90-01A7-4A78-36D4B2222929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BE06C3BC-94ED-E819-8C6B-9B1DB74E06AA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72891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0E3D-DAE3-98DA-3940-551884AA5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D4C9939-6559-00FB-494F-8821F74A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9E4541-8579-C3CF-04E8-CBBAED4F690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C5E69-C8FD-A06F-C437-56A41F3F7026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2686D81E-5084-0CC4-91F7-EEB527225B5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1C4161BE-C8C0-9181-A13C-81CF54B24239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46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C1ECEBB9-7363-6F78-9666-66597F3C64BF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5F86CAE9-F285-A5BF-6BB4-F5C44A6A76CA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7C3CD7-EBF7-B681-A067-047171695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03306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숙박동에는 주요시설로 </a:t>
                      </a:r>
                      <a:r>
                        <a:rPr lang="en-US" altLang="ko-KR" sz="1000" b="0" dirty="0">
                          <a:effectLst/>
                        </a:rPr>
                        <a:t>12</a:t>
                      </a:r>
                      <a:r>
                        <a:rPr lang="ko-KR" altLang="en-US" sz="1000" b="0" dirty="0">
                          <a:effectLst/>
                        </a:rPr>
                        <a:t>인실의 숙박시설이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7CE487-CABB-BAA0-21D0-97A2F38E3913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9AC4D384-B691-8376-F370-7E49577E2D49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91615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B4AA3-9FDC-4C5B-8004-8579B36F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FB545BE-5112-E5E0-D65E-2B741EC9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7C834E-D0DE-C7B2-A853-5F035837BAA4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77ED3-6764-D8C3-9F3D-6C01749657AB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C66E7E09-825C-4515-7955-C24B9FD1B4E9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DE4B1133-060A-B1E8-D654-788321C0716F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4647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6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A919D5EC-2140-5B0F-7173-B10ED2E0E192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F5400540-931C-22BF-F845-FE49C1BBC326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5D4280-3443-6923-A302-7596D1C35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36683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나눔숲복지센터에서는</a:t>
                      </a:r>
                      <a:r>
                        <a:rPr lang="ko-KR" altLang="en-US" sz="1000" b="0" dirty="0">
                          <a:effectLst/>
                        </a:rPr>
                        <a:t> 실내 산림교육센터프로그램을 진행 합니다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224A8B-18F5-63E9-BDD3-7C9BC5D73D49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06E9A93E-FABC-6B85-9C80-BCB04097FECB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39958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5CF843-16BD-A1D4-CD49-DC7D178CB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58255"/>
              </p:ext>
            </p:extLst>
          </p:nvPr>
        </p:nvGraphicFramePr>
        <p:xfrm>
          <a:off x="770600" y="1323312"/>
          <a:ext cx="8726749" cy="503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58">
                  <a:extLst>
                    <a:ext uri="{9D8B030D-6E8A-4147-A177-3AD203B41FA5}">
                      <a16:colId xmlns:a16="http://schemas.microsoft.com/office/drawing/2014/main" val="4250655742"/>
                    </a:ext>
                  </a:extLst>
                </a:gridCol>
                <a:gridCol w="1037118">
                  <a:extLst>
                    <a:ext uri="{9D8B030D-6E8A-4147-A177-3AD203B41FA5}">
                      <a16:colId xmlns:a16="http://schemas.microsoft.com/office/drawing/2014/main" val="3505707264"/>
                    </a:ext>
                  </a:extLst>
                </a:gridCol>
                <a:gridCol w="6138624">
                  <a:extLst>
                    <a:ext uri="{9D8B030D-6E8A-4147-A177-3AD203B41FA5}">
                      <a16:colId xmlns:a16="http://schemas.microsoft.com/office/drawing/2014/main" val="2523729655"/>
                    </a:ext>
                  </a:extLst>
                </a:gridCol>
                <a:gridCol w="1065149">
                  <a:extLst>
                    <a:ext uri="{9D8B030D-6E8A-4147-A177-3AD203B41FA5}">
                      <a16:colId xmlns:a16="http://schemas.microsoft.com/office/drawing/2014/main" val="3207706054"/>
                    </a:ext>
                  </a:extLst>
                </a:gridCol>
              </a:tblGrid>
              <a:tr h="345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적용일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적용내용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795558"/>
                  </a:ext>
                </a:extLst>
              </a:tr>
              <a:tr h="1931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v1.0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2025.05.13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구현 안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메뉴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교육안내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층별안내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용인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수어배우기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연동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01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휠체어 높낮이 기능 적용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층별안내 기능 제공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03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강좌 등록 및 운영 관리 기능 제공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04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배너 등록 및 운영 관리 기능 제공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92323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v1.0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2025.05.19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메뉴 재구성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 메뉴 신규 구성안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58700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v2.4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2025.06.25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메뉴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 재구성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컨텐츠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적용안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47102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v2.5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2025.06.26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메뉴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 현행화</a:t>
                      </a:r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컨텐츠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</a:rPr>
                        <a:t>적용안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 최종안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8403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82009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47858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116186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728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23E74164-EC6B-69D2-ED9B-79BA26BC82BC}"/>
              </a:ext>
            </a:extLst>
          </p:cNvPr>
          <p:cNvGrpSpPr/>
          <p:nvPr/>
        </p:nvGrpSpPr>
        <p:grpSpPr>
          <a:xfrm>
            <a:off x="736164" y="1003945"/>
            <a:ext cx="3759636" cy="203612"/>
            <a:chOff x="603848" y="1661790"/>
            <a:chExt cx="3759636" cy="20361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50E3A9-57FE-7944-39BF-EFCED82F6154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FD016E9-2A76-8467-3158-D7035C301682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6871AFB-50E4-26A2-9569-8F32A7CC199B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67520-4B45-9CF3-E41E-DCA53CC41938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이력관리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74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56A-4F39-CB40-B678-CD170AD9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83A92F2-D59A-D19E-8777-5E2C2BEF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3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422E51-32DE-ABC9-BAC7-85AD524FFA44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5B7A7-9AD9-A37B-7E46-5495BD6A46F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8EC2E1-9DA0-A898-AFE7-6C173E08E880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F62F229-1389-EC19-84E0-9ACD6169E2F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A2568E3-B66B-F665-BC68-4B887A1CA595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48C7034-A7D0-26AD-7A2A-973D56EA839F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FF4DE3-FF13-F95A-9DEC-AFB4C40603CB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BE9D9339-95C4-433E-436E-C27725E7299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72165C4C-4CDF-5C75-F536-745E98DA6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385535"/>
              </p:ext>
            </p:extLst>
          </p:nvPr>
        </p:nvGraphicFramePr>
        <p:xfrm>
          <a:off x="4953000" y="1561350"/>
          <a:ext cx="4605339" cy="2072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4742E3B1-15C9-E666-5EC7-C7279DFFC8A0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0692A796-4BDB-2CDC-CBF7-B2ED0C2CEDCC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62FFD3-676B-F9DA-BEBF-C46029A75FE4}"/>
              </a:ext>
            </a:extLst>
          </p:cNvPr>
          <p:cNvSpPr/>
          <p:nvPr/>
        </p:nvSpPr>
        <p:spPr>
          <a:xfrm>
            <a:off x="186218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>
                <a:solidFill>
                  <a:srgbClr val="00757F"/>
                </a:solidFill>
              </a:rPr>
              <a:t>교육관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6E85AB-9C81-EE8B-05AB-C1E5ED8EA477}"/>
              </a:ext>
            </a:extLst>
          </p:cNvPr>
          <p:cNvSpPr/>
          <p:nvPr/>
        </p:nvSpPr>
        <p:spPr>
          <a:xfrm>
            <a:off x="1285875" y="2107406"/>
            <a:ext cx="1724025" cy="1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37F421-6243-7C67-67D3-7E05930A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35" b="8084"/>
          <a:stretch>
            <a:fillRect/>
          </a:stretch>
        </p:blipFill>
        <p:spPr>
          <a:xfrm>
            <a:off x="1052552" y="2373597"/>
            <a:ext cx="2301164" cy="146529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7CB192-9AAC-F889-53D7-C97D79F0B62A}"/>
              </a:ext>
            </a:extLst>
          </p:cNvPr>
          <p:cNvSpPr/>
          <p:nvPr/>
        </p:nvSpPr>
        <p:spPr>
          <a:xfrm>
            <a:off x="1600304" y="2147902"/>
            <a:ext cx="368619" cy="129540"/>
          </a:xfrm>
          <a:prstGeom prst="roundRect">
            <a:avLst/>
          </a:prstGeom>
          <a:solidFill>
            <a:srgbClr val="007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/>
              <a:t>교육관 </a:t>
            </a:r>
            <a:r>
              <a:rPr lang="en-US" altLang="ko-KR" sz="500" b="1" dirty="0"/>
              <a:t>1</a:t>
            </a:r>
            <a:r>
              <a:rPr lang="ko-KR" altLang="en-US" sz="500" b="1" dirty="0"/>
              <a:t>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7AD511-F4AE-4295-17D8-D4212668F8F4}"/>
              </a:ext>
            </a:extLst>
          </p:cNvPr>
          <p:cNvSpPr/>
          <p:nvPr/>
        </p:nvSpPr>
        <p:spPr>
          <a:xfrm>
            <a:off x="2000354" y="2147902"/>
            <a:ext cx="368619" cy="1295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rgbClr val="64696F"/>
                </a:solidFill>
              </a:rPr>
              <a:t>교육관 </a:t>
            </a:r>
            <a:r>
              <a:rPr lang="en-US" altLang="ko-KR" sz="500" b="1" dirty="0">
                <a:solidFill>
                  <a:srgbClr val="64696F"/>
                </a:solidFill>
              </a:rPr>
              <a:t>2</a:t>
            </a:r>
            <a:r>
              <a:rPr lang="ko-KR" altLang="en-US" sz="500" b="1" dirty="0">
                <a:solidFill>
                  <a:srgbClr val="64696F"/>
                </a:solidFill>
              </a:rPr>
              <a:t>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894078-DFED-E18A-CD6C-E5114E8D088B}"/>
              </a:ext>
            </a:extLst>
          </p:cNvPr>
          <p:cNvSpPr/>
          <p:nvPr/>
        </p:nvSpPr>
        <p:spPr>
          <a:xfrm>
            <a:off x="218603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숙박동</a:t>
            </a:r>
            <a:r>
              <a:rPr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A81A45-D68B-5738-02A0-715CD5D4037E}"/>
              </a:ext>
            </a:extLst>
          </p:cNvPr>
          <p:cNvSpPr/>
          <p:nvPr/>
        </p:nvSpPr>
        <p:spPr>
          <a:xfrm>
            <a:off x="2400404" y="2147902"/>
            <a:ext cx="368619" cy="1295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rgbClr val="64696F"/>
                </a:solidFill>
              </a:rPr>
              <a:t>교육관 </a:t>
            </a:r>
            <a:r>
              <a:rPr lang="en-US" altLang="ko-KR" sz="500" b="1" dirty="0">
                <a:solidFill>
                  <a:srgbClr val="64696F"/>
                </a:solidFill>
              </a:rPr>
              <a:t>3</a:t>
            </a:r>
            <a:r>
              <a:rPr lang="ko-KR" altLang="en-US" sz="500" b="1" dirty="0">
                <a:solidFill>
                  <a:srgbClr val="64696F"/>
                </a:solidFill>
              </a:rPr>
              <a:t>층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225B5E4-5062-7E44-240F-A97572C7E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52599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effectLst/>
                        </a:rPr>
                        <a:t>층에는 대강당</a:t>
                      </a:r>
                      <a:r>
                        <a:rPr lang="en-US" altLang="ko-KR" sz="1000" b="0" dirty="0"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</a:rPr>
                        <a:t> 사무실</a:t>
                      </a:r>
                      <a:r>
                        <a:rPr lang="en-US" altLang="ko-KR" sz="1000" b="0" dirty="0">
                          <a:effectLst/>
                        </a:rPr>
                        <a:t>,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 err="1">
                          <a:effectLst/>
                        </a:rPr>
                        <a:t>당직실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양호실이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0C6BBCD-AC03-9872-B2CD-2C2A1AFA0AB0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18" name="별: 꼭짓점 10개 17">
            <a:extLst>
              <a:ext uri="{FF2B5EF4-FFF2-40B4-BE49-F238E27FC236}">
                <a16:creationId xmlns:a16="http://schemas.microsoft.com/office/drawing/2014/main" id="{752DFA8E-64F6-B17E-4838-8B7F4F6324CD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317090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4682-DCCE-415A-3A01-E8432DC4F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4419C64-D27E-705C-4D27-20B4B164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051D6B-D6BE-523E-C84C-AE1B32E378A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2EB52-0F01-8ECE-C831-3972C4A49655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42AB75-340F-70A9-BCF6-2B0D138B1F2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3F0D9B3-E4AA-E958-9130-5AFA9D96C707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07C20CD-6BEC-BAB8-B980-7955819EEA4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57452D3-6227-5803-CB77-0C1192A257BF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B247AA-4348-248D-4A25-092BB737658F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8D74A019-43C7-C56F-A1DB-ED6A14BD49D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BC48B8ED-1530-C3BF-061C-8D3F68FF3B72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072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CDC694F-C04B-1224-95CC-2959B89386C1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AE687544-5A32-C6C4-EEB5-727F2ACAFC1D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C12BCB8-6B22-97ED-D2C4-508BFD85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5073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effectLst/>
                        </a:rPr>
                        <a:t>층에는 강의실체험실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도서실이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78A8A6-5E11-845F-8144-197670515B91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C271BBD-CDFE-BBDD-A45C-765D3113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18" b="8412"/>
          <a:stretch>
            <a:fillRect/>
          </a:stretch>
        </p:blipFill>
        <p:spPr>
          <a:xfrm>
            <a:off x="1005964" y="2350770"/>
            <a:ext cx="2406558" cy="1495089"/>
          </a:xfrm>
          <a:prstGeom prst="rect">
            <a:avLst/>
          </a:prstGeom>
        </p:spPr>
      </p:pic>
      <p:sp>
        <p:nvSpPr>
          <p:cNvPr id="21" name="별: 꼭짓점 10개 20">
            <a:extLst>
              <a:ext uri="{FF2B5EF4-FFF2-40B4-BE49-F238E27FC236}">
                <a16:creationId xmlns:a16="http://schemas.microsoft.com/office/drawing/2014/main" id="{343C1584-1C6F-BE67-560F-56B4694A8239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48029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3521-8F04-5D81-4E75-59E347A0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D2B6580-5187-59BA-91D2-4929D62D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0225C6-110A-7A73-73BC-AD0064F86C8F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76321-5B7A-71F3-42ED-7032B607FF62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CCDB35-5E6B-06E1-2AF9-ACA0498E5607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A88467E-0EC4-6918-7E7C-47F03A42C25A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8A10D24-4716-81E7-DC78-16D570CBAD37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A324CF9-04DF-3FDF-3C48-8307B91B52BF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8B3970-DE1F-7841-F087-BA0DF659881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F2CE5CE9-EBAE-1635-0026-A79AB6426156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93AA0134-366B-EB63-7EF0-0AD9544A0065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072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18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0B6D30B-7A77-5D3C-1E86-AEB478F9925C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6E691587-89BF-92A9-0876-7221E1524487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BA1C5FD-6C6C-86EF-8897-031A6EB12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981501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교육관 </a:t>
                      </a:r>
                      <a:r>
                        <a:rPr lang="en-US" altLang="ko-KR" sz="1000" b="0" dirty="0">
                          <a:effectLst/>
                        </a:rPr>
                        <a:t>3</a:t>
                      </a:r>
                      <a:r>
                        <a:rPr lang="ko-KR" altLang="en-US" sz="1000" b="0" dirty="0">
                          <a:effectLst/>
                        </a:rPr>
                        <a:t>층에는 </a:t>
                      </a:r>
                      <a:r>
                        <a:rPr lang="en-US" altLang="ko-KR" sz="1000" b="0" dirty="0">
                          <a:effectLst/>
                        </a:rPr>
                        <a:t>2</a:t>
                      </a:r>
                      <a:r>
                        <a:rPr lang="ko-KR" altLang="en-US" sz="1000" b="0" dirty="0" err="1">
                          <a:effectLst/>
                        </a:rPr>
                        <a:t>인시실</a:t>
                      </a:r>
                      <a:r>
                        <a:rPr lang="en-US" altLang="ko-KR" sz="1000" b="0" dirty="0">
                          <a:effectLst/>
                        </a:rPr>
                        <a:t>, 5</a:t>
                      </a:r>
                      <a:r>
                        <a:rPr lang="ko-KR" altLang="en-US" sz="1000" b="0" dirty="0">
                          <a:effectLst/>
                        </a:rPr>
                        <a:t>인실의 숙박시설이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C99C4F8-7309-D831-44B6-84B5E125AAEC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EA14B2-0310-6823-CA58-F3CC7162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94" b="11647"/>
          <a:stretch>
            <a:fillRect/>
          </a:stretch>
        </p:blipFill>
        <p:spPr>
          <a:xfrm>
            <a:off x="964762" y="2308860"/>
            <a:ext cx="2520796" cy="1120140"/>
          </a:xfrm>
          <a:prstGeom prst="rect">
            <a:avLst/>
          </a:prstGeom>
        </p:spPr>
      </p:pic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022DDA44-C714-7EA1-93C1-4DEF216B9AAF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6355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3AA1-E4FB-F1C5-A614-81FC62B7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A521FB1-AA51-03DF-F649-508CDAD3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6459D0-4F81-751C-F2C4-90405955E331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837B8-8CD2-91AA-9796-AC6CD562D319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50B342-FCE1-2FC9-4F14-0DE0EB012D3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E3E540-2E0A-91BB-3964-27BFCFDFFD4B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AAEFBBE-CDA4-20D6-286B-8A230E5E7C1A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1CF005E-16CA-1982-49E2-95991005FBD6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32860-7170-2B6D-E181-55306DFB1B3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4F6EA97C-55DD-9DA6-0887-67BED782CE56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367A2A1B-1398-B07B-D70E-77BCF237B5F5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51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80B4766-A5D2-B635-692A-60ADDBE13762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E9E14B4A-D3F1-5869-5643-0FB6D9D05294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9EAA0-B0ED-2C56-3671-33389B855A76}"/>
              </a:ext>
            </a:extLst>
          </p:cNvPr>
          <p:cNvSpPr/>
          <p:nvPr/>
        </p:nvSpPr>
        <p:spPr>
          <a:xfrm>
            <a:off x="186218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교육관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159727-0E20-C4B6-FCDA-61083334ED86}"/>
              </a:ext>
            </a:extLst>
          </p:cNvPr>
          <p:cNvSpPr/>
          <p:nvPr/>
        </p:nvSpPr>
        <p:spPr>
          <a:xfrm>
            <a:off x="218603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 err="1">
                <a:solidFill>
                  <a:srgbClr val="007C85"/>
                </a:solidFill>
              </a:rPr>
              <a:t>숙박동</a:t>
            </a:r>
            <a:r>
              <a:rPr lang="en-US" altLang="ko-KR" sz="600" b="1" dirty="0">
                <a:solidFill>
                  <a:srgbClr val="007C85"/>
                </a:solidFill>
              </a:rPr>
              <a:t> </a:t>
            </a:r>
            <a:endParaRPr lang="ko-KR" altLang="en-US" sz="600" b="1" dirty="0">
              <a:solidFill>
                <a:srgbClr val="007C8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D86702-301B-F793-1A31-EE5C49CC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24" b="7876"/>
          <a:stretch>
            <a:fillRect/>
          </a:stretch>
        </p:blipFill>
        <p:spPr>
          <a:xfrm>
            <a:off x="1002057" y="2272155"/>
            <a:ext cx="2365214" cy="169164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773B19-6C5D-2F5E-21EE-2D2955087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28016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숙박동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</a:rPr>
                        <a:t>1</a:t>
                      </a:r>
                      <a:r>
                        <a:rPr lang="ko-KR" altLang="en-US" sz="1000" b="0" dirty="0">
                          <a:effectLst/>
                        </a:rPr>
                        <a:t>층에는 </a:t>
                      </a:r>
                      <a:r>
                        <a:rPr lang="en-US" altLang="ko-KR" sz="1000" b="0" dirty="0">
                          <a:effectLst/>
                        </a:rPr>
                        <a:t>12</a:t>
                      </a:r>
                      <a:r>
                        <a:rPr lang="ko-KR" altLang="en-US" sz="1000" b="0" dirty="0">
                          <a:effectLst/>
                        </a:rPr>
                        <a:t>인실 숙박시설이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CFACEDF-D9B9-B212-053C-25D93DA2810C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15" name="별: 꼭짓점 10개 14">
            <a:extLst>
              <a:ext uri="{FF2B5EF4-FFF2-40B4-BE49-F238E27FC236}">
                <a16:creationId xmlns:a16="http://schemas.microsoft.com/office/drawing/2014/main" id="{37470054-EB58-C47B-BB68-9FAFF89CC722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15644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7B6C-CBCF-2928-34DB-26B259115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1E1BA4D-7B83-EE10-7924-AC4A4967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2" cy="45550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2FAB0C-C382-5297-6D28-6EBFD7A3C60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302C2-C784-9558-8B89-B1F4178DFEC4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B180F6-434B-1A53-9894-28A5A81920C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EFBDA0-166C-79E1-7626-B8B37CBE4582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8474C1-BC6B-F5D9-17FD-B92FC4CECDA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BAE2846-52B9-9EFF-3118-0ED9663AC0F7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EC7CA9-C56D-4B21-9D3E-0E473E9F4F6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AEC52F31-A856-3686-5787-4437D655989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4D341390-B978-BC8A-30C4-A4D409F13A87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21512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70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E3E9DE21-5E34-8EC7-2F97-624E95342D64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C4880EAC-96D9-66E7-30EA-84DA14B05BF8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F1822B-0E57-F707-62BC-3595A8530D41}"/>
              </a:ext>
            </a:extLst>
          </p:cNvPr>
          <p:cNvSpPr/>
          <p:nvPr/>
        </p:nvSpPr>
        <p:spPr>
          <a:xfrm>
            <a:off x="186218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교육관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A9637E-281F-08D3-A9DE-981549118FB2}"/>
              </a:ext>
            </a:extLst>
          </p:cNvPr>
          <p:cNvSpPr/>
          <p:nvPr/>
        </p:nvSpPr>
        <p:spPr>
          <a:xfrm>
            <a:off x="218603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 err="1">
                <a:solidFill>
                  <a:srgbClr val="007C85"/>
                </a:solidFill>
              </a:rPr>
              <a:t>숙박동</a:t>
            </a:r>
            <a:r>
              <a:rPr lang="en-US" altLang="ko-KR" sz="600" b="1" dirty="0">
                <a:solidFill>
                  <a:srgbClr val="007C85"/>
                </a:solidFill>
              </a:rPr>
              <a:t> </a:t>
            </a:r>
            <a:endParaRPr lang="ko-KR" altLang="en-US" sz="600" b="1" dirty="0">
              <a:solidFill>
                <a:srgbClr val="007C8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ECF38F-4AAD-56D0-0D21-8C53CF73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24" b="7876"/>
          <a:stretch>
            <a:fillRect/>
          </a:stretch>
        </p:blipFill>
        <p:spPr>
          <a:xfrm>
            <a:off x="1002057" y="2272155"/>
            <a:ext cx="2365214" cy="1691640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F55F42E-C1EB-8D8B-E1B5-C5C227907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12889"/>
              </p:ext>
            </p:extLst>
          </p:nvPr>
        </p:nvGraphicFramePr>
        <p:xfrm>
          <a:off x="4952999" y="4804926"/>
          <a:ext cx="4854389" cy="42530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숙박동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en-US" altLang="ko-KR" sz="1000" b="0" dirty="0">
                          <a:effectLst/>
                        </a:rPr>
                        <a:t>2</a:t>
                      </a:r>
                      <a:r>
                        <a:rPr lang="ko-KR" altLang="en-US" sz="1000" b="0" dirty="0">
                          <a:effectLst/>
                        </a:rPr>
                        <a:t>층에는 </a:t>
                      </a:r>
                      <a:r>
                        <a:rPr lang="en-US" altLang="ko-KR" sz="1000" b="0" dirty="0">
                          <a:effectLst/>
                        </a:rPr>
                        <a:t>12</a:t>
                      </a:r>
                      <a:r>
                        <a:rPr lang="ko-KR" altLang="en-US" sz="1000" b="0" dirty="0">
                          <a:effectLst/>
                        </a:rPr>
                        <a:t>인실 숙박시설이 위치하고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CB75AB1-9B72-2E61-FDDA-2FC663091185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</a:p>
        </p:txBody>
      </p:sp>
      <p:sp>
        <p:nvSpPr>
          <p:cNvPr id="3" name="별: 꼭짓점 10개 2">
            <a:extLst>
              <a:ext uri="{FF2B5EF4-FFF2-40B4-BE49-F238E27FC236}">
                <a16:creationId xmlns:a16="http://schemas.microsoft.com/office/drawing/2014/main" id="{A169BDA9-C187-FADD-8086-EF3D8DA10846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5253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6B40183-B970-B92C-B54A-1CAFA5841D9A}"/>
              </a:ext>
            </a:extLst>
          </p:cNvPr>
          <p:cNvCxnSpPr>
            <a:stCxn id="26" idx="1"/>
            <a:endCxn id="31" idx="3"/>
          </p:cNvCxnSpPr>
          <p:nvPr/>
        </p:nvCxnSpPr>
        <p:spPr>
          <a:xfrm rot="5400000">
            <a:off x="4873687" y="1400321"/>
            <a:ext cx="639905" cy="12700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95A1D6-F2D4-7CB3-3EF5-7A0DFC0E4F68}"/>
              </a:ext>
            </a:extLst>
          </p:cNvPr>
          <p:cNvGrpSpPr/>
          <p:nvPr/>
        </p:nvGrpSpPr>
        <p:grpSpPr>
          <a:xfrm>
            <a:off x="746708" y="2271330"/>
            <a:ext cx="2012016" cy="1310325"/>
            <a:chOff x="779929" y="2792506"/>
            <a:chExt cx="1685365" cy="131032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2F115A5-1D84-2DDA-517C-8D3A70AAD78B}"/>
                </a:ext>
              </a:extLst>
            </p:cNvPr>
            <p:cNvSpPr/>
            <p:nvPr/>
          </p:nvSpPr>
          <p:spPr>
            <a:xfrm>
              <a:off x="850153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시설별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이미지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및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설명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표출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F7821C2-5E55-1ECB-7F8B-6E90A20952DF}"/>
                </a:ext>
              </a:extLst>
            </p:cNvPr>
            <p:cNvSpPr/>
            <p:nvPr/>
          </p:nvSpPr>
          <p:spPr>
            <a:xfrm>
              <a:off x="779929" y="2792506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시설안내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2FB295-699E-618F-71C3-9F290E1A296B}"/>
              </a:ext>
            </a:extLst>
          </p:cNvPr>
          <p:cNvGrpSpPr/>
          <p:nvPr/>
        </p:nvGrpSpPr>
        <p:grpSpPr>
          <a:xfrm>
            <a:off x="2994974" y="2271330"/>
            <a:ext cx="2012016" cy="1328254"/>
            <a:chOff x="3125694" y="2774577"/>
            <a:chExt cx="1685365" cy="132825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39EA0EE-E783-D541-570B-55B7174255D3}"/>
                </a:ext>
              </a:extLst>
            </p:cNvPr>
            <p:cNvSpPr/>
            <p:nvPr/>
          </p:nvSpPr>
          <p:spPr>
            <a:xfrm>
              <a:off x="3195918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solidFill>
                    <a:schemeClr val="tx1"/>
                  </a:solidFill>
                  <a:latin typeface="+mn-ea"/>
                </a:rPr>
                <a:t>숙박동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solidFill>
                    <a:schemeClr val="tx1"/>
                  </a:solidFill>
                  <a:latin typeface="+mn-ea"/>
                </a:rPr>
                <a:t>숙박동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73A064-CE0A-C1B3-9CBF-C317323D47C0}"/>
                </a:ext>
              </a:extLst>
            </p:cNvPr>
            <p:cNvSpPr/>
            <p:nvPr/>
          </p:nvSpPr>
          <p:spPr>
            <a:xfrm>
              <a:off x="3125694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층별안내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D4CF44-574E-9078-ED33-33E978A6712E}"/>
              </a:ext>
            </a:extLst>
          </p:cNvPr>
          <p:cNvGrpSpPr/>
          <p:nvPr/>
        </p:nvGrpSpPr>
        <p:grpSpPr>
          <a:xfrm>
            <a:off x="5243240" y="2271330"/>
            <a:ext cx="2012016" cy="1328254"/>
            <a:chOff x="5390776" y="2774577"/>
            <a:chExt cx="1685365" cy="132825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4325411-964D-F87E-520B-933BA6E13B6E}"/>
                </a:ext>
              </a:extLst>
            </p:cNvPr>
            <p:cNvSpPr/>
            <p:nvPr/>
          </p:nvSpPr>
          <p:spPr>
            <a:xfrm>
              <a:off x="5461000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1"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6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개 교육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latinLnBrk="1"/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숲길등산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숲해설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>
                  <a:solidFill>
                    <a:schemeClr val="tx1"/>
                  </a:solidFill>
                </a:rPr>
                <a:t>산림치유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pPr latinLnBrk="1"/>
              <a:r>
                <a:rPr lang="en-US" altLang="ko-KR" sz="1050" dirty="0">
                  <a:solidFill>
                    <a:schemeClr val="tx1"/>
                  </a:solidFill>
                </a:rPr>
                <a:t> 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목재문화채험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>
                  <a:solidFill>
                    <a:schemeClr val="tx1"/>
                  </a:solidFill>
                </a:rPr>
                <a:t>교육직무연수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유아숲체험</a:t>
              </a:r>
              <a:endParaRPr lang="ko-KR" altLang="en-US" sz="1050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0B7853E-15FB-D31C-AE9D-8AC85C60FA2F}"/>
                </a:ext>
              </a:extLst>
            </p:cNvPr>
            <p:cNvSpPr/>
            <p:nvPr/>
          </p:nvSpPr>
          <p:spPr>
            <a:xfrm>
              <a:off x="5390776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교육프로그램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C24B-A538-4C67-A737-806006C1B625}"/>
              </a:ext>
            </a:extLst>
          </p:cNvPr>
          <p:cNvGrpSpPr/>
          <p:nvPr/>
        </p:nvGrpSpPr>
        <p:grpSpPr>
          <a:xfrm>
            <a:off x="7491506" y="2271330"/>
            <a:ext cx="2012016" cy="1313305"/>
            <a:chOff x="7655859" y="2774577"/>
            <a:chExt cx="1685365" cy="131330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EEAD1ED-428A-B044-6F58-988F32797D27}"/>
                </a:ext>
              </a:extLst>
            </p:cNvPr>
            <p:cNvSpPr/>
            <p:nvPr/>
          </p:nvSpPr>
          <p:spPr>
            <a:xfrm>
              <a:off x="7726083" y="3088151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산림교육센터란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?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시설개요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2A0E0E-302E-5D5F-AC8B-FC953883C8AE}"/>
                </a:ext>
              </a:extLst>
            </p:cNvPr>
            <p:cNvSpPr/>
            <p:nvPr/>
          </p:nvSpPr>
          <p:spPr>
            <a:xfrm>
              <a:off x="7655859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센터소개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75">
            <a:extLst>
              <a:ext uri="{FF2B5EF4-FFF2-40B4-BE49-F238E27FC236}">
                <a16:creationId xmlns:a16="http://schemas.microsoft.com/office/drawing/2014/main" id="{2C8386AC-F50C-B4BF-48C6-9A759AB176AA}"/>
              </a:ext>
            </a:extLst>
          </p:cNvPr>
          <p:cNvSpPr/>
          <p:nvPr/>
        </p:nvSpPr>
        <p:spPr>
          <a:xfrm>
            <a:off x="830541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양쪽 모서리가 둥근 사각형 49">
            <a:extLst>
              <a:ext uri="{FF2B5EF4-FFF2-40B4-BE49-F238E27FC236}">
                <a16:creationId xmlns:a16="http://schemas.microsoft.com/office/drawing/2014/main" id="{356AB042-5757-3673-F174-FCDB9B7F55B1}"/>
              </a:ext>
            </a:extLst>
          </p:cNvPr>
          <p:cNvSpPr/>
          <p:nvPr/>
        </p:nvSpPr>
        <p:spPr bwMode="auto">
          <a:xfrm>
            <a:off x="3902807" y="751846"/>
            <a:ext cx="2581664" cy="32852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1000">
                <a:srgbClr val="0062AC"/>
              </a:gs>
              <a:gs pos="50000">
                <a:srgbClr val="0077D0"/>
              </a:gs>
            </a:gsLst>
            <a:lin ang="7800000" scaled="0"/>
          </a:gradFill>
          <a:ln w="12700" cap="flat" cmpd="sng" algn="ctr">
            <a:noFill/>
            <a:prstDash val="solid"/>
            <a:miter lim="800000"/>
          </a:ln>
          <a:effectLst>
            <a:outerShdw dist="38100" dir="16200000" rotWithShape="0">
              <a:srgbClr val="4472C4">
                <a:lumMod val="75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 defTabSz="936625" fontAlgn="base" latinLnBrk="0"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defRPr/>
            </a:pPr>
            <a:r>
              <a:rPr kumimoji="1" lang="ko-KR" altLang="en-US" sz="14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용인산림교육센터</a:t>
            </a:r>
          </a:p>
        </p:txBody>
      </p:sp>
      <p:sp>
        <p:nvSpPr>
          <p:cNvPr id="27" name="모서리가 둥근 직사각형 275">
            <a:extLst>
              <a:ext uri="{FF2B5EF4-FFF2-40B4-BE49-F238E27FC236}">
                <a16:creationId xmlns:a16="http://schemas.microsoft.com/office/drawing/2014/main" id="{81CF83C9-2386-A1C3-5EE7-522CAD50CDE2}"/>
              </a:ext>
            </a:extLst>
          </p:cNvPr>
          <p:cNvSpPr/>
          <p:nvPr/>
        </p:nvSpPr>
        <p:spPr>
          <a:xfrm>
            <a:off x="3075430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강의시설 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층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숙박시설 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 err="1">
                <a:solidFill>
                  <a:schemeClr val="tx1"/>
                </a:solidFill>
              </a:rPr>
              <a:t>개층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비상대피로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적용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도면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적용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5">
            <a:extLst>
              <a:ext uri="{FF2B5EF4-FFF2-40B4-BE49-F238E27FC236}">
                <a16:creationId xmlns:a16="http://schemas.microsoft.com/office/drawing/2014/main" id="{8C2F228A-D8CA-8968-04AD-F68A50C45B8C}"/>
              </a:ext>
            </a:extLst>
          </p:cNvPr>
          <p:cNvSpPr/>
          <p:nvPr/>
        </p:nvSpPr>
        <p:spPr>
          <a:xfrm>
            <a:off x="5327074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QR </a:t>
            </a:r>
            <a:r>
              <a:rPr lang="ko-KR" altLang="en-US" sz="1000" dirty="0">
                <a:solidFill>
                  <a:schemeClr val="tx1"/>
                </a:solidFill>
              </a:rPr>
              <a:t>링크 적용</a:t>
            </a:r>
            <a:r>
              <a:rPr lang="en-US" altLang="ko-KR" sz="1000" dirty="0">
                <a:solidFill>
                  <a:schemeClr val="tx1"/>
                </a:solidFill>
              </a:rPr>
              <a:t>(6</a:t>
            </a:r>
            <a:r>
              <a:rPr lang="ko-KR" altLang="en-US" sz="1000" dirty="0">
                <a:solidFill>
                  <a:schemeClr val="tx1"/>
                </a:solidFill>
              </a:rPr>
              <a:t>개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모서리가 둥근 직사각형 275">
            <a:extLst>
              <a:ext uri="{FF2B5EF4-FFF2-40B4-BE49-F238E27FC236}">
                <a16:creationId xmlns:a16="http://schemas.microsoft.com/office/drawing/2014/main" id="{9D474E14-E3ED-41D6-1068-05062857B5F2}"/>
              </a:ext>
            </a:extLst>
          </p:cNvPr>
          <p:cNvSpPr/>
          <p:nvPr/>
        </p:nvSpPr>
        <p:spPr>
          <a:xfrm>
            <a:off x="7575341" y="3682290"/>
            <a:ext cx="1844347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양쪽 모서리가 둥근 사각형 131">
            <a:extLst>
              <a:ext uri="{FF2B5EF4-FFF2-40B4-BE49-F238E27FC236}">
                <a16:creationId xmlns:a16="http://schemas.microsoft.com/office/drawing/2014/main" id="{220587F8-97F6-E82A-7DCF-88F19113D855}"/>
              </a:ext>
            </a:extLst>
          </p:cNvPr>
          <p:cNvSpPr/>
          <p:nvPr/>
        </p:nvSpPr>
        <p:spPr bwMode="auto">
          <a:xfrm>
            <a:off x="4363029" y="1257662"/>
            <a:ext cx="1661220" cy="328523"/>
          </a:xfrm>
          <a:prstGeom prst="round2SameRect">
            <a:avLst>
              <a:gd name="adj1" fmla="val 7051"/>
              <a:gd name="adj2" fmla="val 0"/>
            </a:avLst>
          </a:prstGeom>
          <a:solidFill>
            <a:srgbClr val="EAEAEA"/>
          </a:solidFill>
          <a:ln w="19050">
            <a:noFill/>
          </a:ln>
          <a:effectLst>
            <a:outerShdw dist="19050" dir="16200000" rotWithShape="0">
              <a:srgbClr val="7F7F7F"/>
            </a:outerShdw>
          </a:effectLst>
        </p:spPr>
        <p:txBody>
          <a:bodyPr lIns="64782" tIns="32391" rIns="64782" bIns="32391" rtlCol="0" anchor="ctr"/>
          <a:lstStyle/>
          <a:p>
            <a:pPr marL="0" marR="0" lvl="0" indent="0" algn="ctr" defTabSz="842649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Tx/>
              <a:buNone/>
              <a:tabLst/>
              <a:defRPr/>
            </a:pPr>
            <a:r>
              <a:rPr lang="ko-KR" altLang="en-US" sz="1100" b="1" dirty="0"/>
              <a:t>대기화면</a:t>
            </a:r>
          </a:p>
        </p:txBody>
      </p:sp>
      <p:sp>
        <p:nvSpPr>
          <p:cNvPr id="31" name="양쪽 모서리가 둥근 사각형 131">
            <a:extLst>
              <a:ext uri="{FF2B5EF4-FFF2-40B4-BE49-F238E27FC236}">
                <a16:creationId xmlns:a16="http://schemas.microsoft.com/office/drawing/2014/main" id="{63620DA0-881C-0C92-113F-81891EE148FB}"/>
              </a:ext>
            </a:extLst>
          </p:cNvPr>
          <p:cNvSpPr/>
          <p:nvPr/>
        </p:nvSpPr>
        <p:spPr bwMode="auto">
          <a:xfrm>
            <a:off x="4363029" y="1720274"/>
            <a:ext cx="1661220" cy="328523"/>
          </a:xfrm>
          <a:prstGeom prst="round2SameRect">
            <a:avLst>
              <a:gd name="adj1" fmla="val 7051"/>
              <a:gd name="adj2" fmla="val 0"/>
            </a:avLst>
          </a:prstGeom>
          <a:solidFill>
            <a:srgbClr val="EAEAEA"/>
          </a:solidFill>
          <a:ln w="19050">
            <a:noFill/>
          </a:ln>
          <a:effectLst>
            <a:outerShdw dist="19050" dir="16200000" rotWithShape="0">
              <a:srgbClr val="7F7F7F"/>
            </a:outerShdw>
          </a:effectLst>
        </p:spPr>
        <p:txBody>
          <a:bodyPr lIns="64782" tIns="32391" rIns="64782" bIns="32391" rtlCol="0" anchor="ctr"/>
          <a:lstStyle/>
          <a:p>
            <a:pPr algn="ctr" defTabSz="842649">
              <a:spcBef>
                <a:spcPts val="270"/>
              </a:spcBef>
              <a:buClr>
                <a:sysClr val="windowText" lastClr="000000">
                  <a:lumMod val="75000"/>
                  <a:lumOff val="25000"/>
                </a:sysClr>
              </a:buClr>
              <a:defRPr/>
            </a:pPr>
            <a:r>
              <a:rPr lang="ko-KR" altLang="en-US" sz="1100" b="1" dirty="0"/>
              <a:t>메뉴화면</a:t>
            </a:r>
          </a:p>
        </p:txBody>
      </p:sp>
      <p:sp>
        <p:nvSpPr>
          <p:cNvPr id="33" name="모서리가 둥근 직사각형 66">
            <a:extLst>
              <a:ext uri="{FF2B5EF4-FFF2-40B4-BE49-F238E27FC236}">
                <a16:creationId xmlns:a16="http://schemas.microsoft.com/office/drawing/2014/main" id="{D5F4B244-5B98-8323-FCF6-B6285DB25EF1}"/>
              </a:ext>
            </a:extLst>
          </p:cNvPr>
          <p:cNvSpPr/>
          <p:nvPr/>
        </p:nvSpPr>
        <p:spPr>
          <a:xfrm>
            <a:off x="8926629" y="2356866"/>
            <a:ext cx="493059" cy="1574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수어</a:t>
            </a:r>
          </a:p>
        </p:txBody>
      </p:sp>
      <p:sp>
        <p:nvSpPr>
          <p:cNvPr id="34" name="모서리가 둥근 직사각형 66">
            <a:extLst>
              <a:ext uri="{FF2B5EF4-FFF2-40B4-BE49-F238E27FC236}">
                <a16:creationId xmlns:a16="http://schemas.microsoft.com/office/drawing/2014/main" id="{1E81FAA9-299C-A052-B754-9F9C49CA64CC}"/>
              </a:ext>
            </a:extLst>
          </p:cNvPr>
          <p:cNvSpPr/>
          <p:nvPr/>
        </p:nvSpPr>
        <p:spPr>
          <a:xfrm>
            <a:off x="5518150" y="1795595"/>
            <a:ext cx="493059" cy="1574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수어</a:t>
            </a:r>
          </a:p>
        </p:txBody>
      </p:sp>
      <p:sp>
        <p:nvSpPr>
          <p:cNvPr id="36" name="모서리가 둥근 직사각형 275">
            <a:extLst>
              <a:ext uri="{FF2B5EF4-FFF2-40B4-BE49-F238E27FC236}">
                <a16:creationId xmlns:a16="http://schemas.microsoft.com/office/drawing/2014/main" id="{E94A2CF7-A160-C270-3998-D15CA69D9B0A}"/>
              </a:ext>
            </a:extLst>
          </p:cNvPr>
          <p:cNvSpPr/>
          <p:nvPr/>
        </p:nvSpPr>
        <p:spPr>
          <a:xfrm>
            <a:off x="830541" y="5221992"/>
            <a:ext cx="8639759" cy="999731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공통</a:t>
            </a:r>
            <a:r>
              <a:rPr lang="en-US" altLang="ko-KR" sz="1000" dirty="0">
                <a:solidFill>
                  <a:srgbClr val="0070C0"/>
                </a:solidFill>
              </a:rPr>
              <a:t>_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>
                <a:solidFill>
                  <a:srgbClr val="0070C0"/>
                </a:solidFill>
              </a:rPr>
              <a:t>하단 </a:t>
            </a:r>
            <a:r>
              <a:rPr lang="ko-KR" altLang="en-US" sz="1000" dirty="0" err="1">
                <a:solidFill>
                  <a:srgbClr val="0070C0"/>
                </a:solidFill>
              </a:rPr>
              <a:t>베너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</a:rPr>
              <a:t>이미지롤링</a:t>
            </a:r>
            <a:endParaRPr lang="en-US" altLang="ko-KR" sz="1000" dirty="0">
              <a:solidFill>
                <a:srgbClr val="0070C0"/>
              </a:solidFill>
            </a:endParaRPr>
          </a:p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기능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화면 높이조절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화면 상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하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85725" marR="0" lvl="0" indent="-857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음성정보 제공</a:t>
            </a:r>
            <a:endParaRPr lang="en-US" altLang="ko-KR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수어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메뉴화면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인사말 만 적용    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※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영상제어기능 제외</a:t>
            </a:r>
            <a:endParaRPr lang="en-US" altLang="ko-KR" sz="1000" b="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85725" indent="-85725" defTabSz="914400" latinLnBrk="1">
              <a:buFontTx/>
              <a:buChar char="-"/>
              <a:defRPr/>
            </a:pP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인식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수어동작인식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음성인식 제외</a:t>
            </a:r>
            <a:endParaRPr lang="en-US" altLang="ko-KR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5725" indent="-85725" defTabSz="914400" latinLnBrk="1">
              <a:buFontTx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하단 </a:t>
            </a:r>
            <a:r>
              <a:rPr lang="ko-KR" altLang="en-US" sz="1000" dirty="0" err="1">
                <a:solidFill>
                  <a:schemeClr val="tx1"/>
                </a:solidFill>
              </a:rPr>
              <a:t>베너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</a:rPr>
              <a:t>페이드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나타났다 사라졌다 하게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모서리가 둥근 직사각형 275">
            <a:extLst>
              <a:ext uri="{FF2B5EF4-FFF2-40B4-BE49-F238E27FC236}">
                <a16:creationId xmlns:a16="http://schemas.microsoft.com/office/drawing/2014/main" id="{99683320-4BB7-88EF-C647-28518B0428DD}"/>
              </a:ext>
            </a:extLst>
          </p:cNvPr>
          <p:cNvSpPr/>
          <p:nvPr/>
        </p:nvSpPr>
        <p:spPr>
          <a:xfrm>
            <a:off x="6153672" y="1254224"/>
            <a:ext cx="1857959" cy="331961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 err="1">
                <a:solidFill>
                  <a:srgbClr val="0070C0"/>
                </a:solidFill>
              </a:rPr>
              <a:t>대표이미지</a:t>
            </a:r>
            <a:r>
              <a:rPr lang="ko-KR" altLang="en-US" sz="1000" dirty="0">
                <a:solidFill>
                  <a:srgbClr val="0070C0"/>
                </a:solidFill>
              </a:rPr>
              <a:t> 등록관리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E43DB8C-5282-01D2-1D2F-B3897F9A6477}"/>
              </a:ext>
            </a:extLst>
          </p:cNvPr>
          <p:cNvCxnSpPr>
            <a:cxnSpLocks/>
            <a:stCxn id="31" idx="1"/>
            <a:endCxn id="7" idx="0"/>
          </p:cNvCxnSpPr>
          <p:nvPr/>
        </p:nvCxnSpPr>
        <p:spPr>
          <a:xfrm rot="5400000">
            <a:off x="3361912" y="439602"/>
            <a:ext cx="222533" cy="344092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10DA3BE-EC1D-9A40-406B-1CA3C45BBAD8}"/>
              </a:ext>
            </a:extLst>
          </p:cNvPr>
          <p:cNvCxnSpPr>
            <a:cxnSpLocks/>
            <a:stCxn id="31" idx="1"/>
            <a:endCxn id="8" idx="0"/>
          </p:cNvCxnSpPr>
          <p:nvPr/>
        </p:nvCxnSpPr>
        <p:spPr>
          <a:xfrm rot="5400000">
            <a:off x="4486045" y="1563735"/>
            <a:ext cx="222533" cy="1192657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FB61B4D-ADA5-A241-45A1-52A247A05A87}"/>
              </a:ext>
            </a:extLst>
          </p:cNvPr>
          <p:cNvCxnSpPr>
            <a:cxnSpLocks/>
            <a:stCxn id="31" idx="1"/>
            <a:endCxn id="9" idx="0"/>
          </p:cNvCxnSpPr>
          <p:nvPr/>
        </p:nvCxnSpPr>
        <p:spPr>
          <a:xfrm rot="16200000" flipH="1">
            <a:off x="5610177" y="1632258"/>
            <a:ext cx="222533" cy="105560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D6C5A19-120E-4F40-B3F0-21F42858C25F}"/>
              </a:ext>
            </a:extLst>
          </p:cNvPr>
          <p:cNvCxnSpPr>
            <a:cxnSpLocks/>
            <a:stCxn id="31" idx="1"/>
            <a:endCxn id="10" idx="0"/>
          </p:cNvCxnSpPr>
          <p:nvPr/>
        </p:nvCxnSpPr>
        <p:spPr>
          <a:xfrm rot="16200000" flipH="1">
            <a:off x="6734310" y="508125"/>
            <a:ext cx="222533" cy="330387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275">
            <a:extLst>
              <a:ext uri="{FF2B5EF4-FFF2-40B4-BE49-F238E27FC236}">
                <a16:creationId xmlns:a16="http://schemas.microsoft.com/office/drawing/2014/main" id="{DF8AC536-8E6A-DD47-61A7-6DBAA91921FB}"/>
              </a:ext>
            </a:extLst>
          </p:cNvPr>
          <p:cNvSpPr/>
          <p:nvPr/>
        </p:nvSpPr>
        <p:spPr>
          <a:xfrm>
            <a:off x="2035886" y="1170659"/>
            <a:ext cx="1844348" cy="491012"/>
          </a:xfrm>
          <a:prstGeom prst="roundRect">
            <a:avLst>
              <a:gd name="adj" fmla="val 5835"/>
            </a:avLst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</a:rPr>
              <a:t>대기화면 </a:t>
            </a:r>
            <a:r>
              <a:rPr lang="ko-KR" altLang="en-US" sz="1000" dirty="0" err="1">
                <a:solidFill>
                  <a:schemeClr val="tx1"/>
                </a:solidFill>
              </a:rPr>
              <a:t>대표이미지</a:t>
            </a:r>
            <a:r>
              <a:rPr lang="ko-KR" altLang="en-US" sz="1000" dirty="0">
                <a:solidFill>
                  <a:schemeClr val="tx1"/>
                </a:solidFill>
              </a:rPr>
              <a:t> 샘플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가로세로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장씩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628636-DAAA-A2B9-C2CC-C9FB466D8C59}"/>
              </a:ext>
            </a:extLst>
          </p:cNvPr>
          <p:cNvSpPr/>
          <p:nvPr/>
        </p:nvSpPr>
        <p:spPr>
          <a:xfrm>
            <a:off x="3961680" y="1174783"/>
            <a:ext cx="319902" cy="5106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요청</a:t>
            </a:r>
          </a:p>
        </p:txBody>
      </p:sp>
      <p:sp>
        <p:nvSpPr>
          <p:cNvPr id="20" name="모서리가 둥근 직사각형 275">
            <a:extLst>
              <a:ext uri="{FF2B5EF4-FFF2-40B4-BE49-F238E27FC236}">
                <a16:creationId xmlns:a16="http://schemas.microsoft.com/office/drawing/2014/main" id="{F95794AD-040E-CF64-2887-1B5D4E8C01FE}"/>
              </a:ext>
            </a:extLst>
          </p:cNvPr>
          <p:cNvSpPr/>
          <p:nvPr/>
        </p:nvSpPr>
        <p:spPr>
          <a:xfrm>
            <a:off x="863763" y="4582315"/>
            <a:ext cx="8639759" cy="491013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공통</a:t>
            </a:r>
            <a:r>
              <a:rPr lang="en-US" altLang="ko-KR" sz="1000" dirty="0">
                <a:solidFill>
                  <a:srgbClr val="0070C0"/>
                </a:solidFill>
              </a:rPr>
              <a:t>_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>
                <a:solidFill>
                  <a:srgbClr val="0070C0"/>
                </a:solidFill>
              </a:rPr>
              <a:t>하단 </a:t>
            </a:r>
            <a:r>
              <a:rPr lang="ko-KR" altLang="en-US" sz="1000" dirty="0" err="1">
                <a:solidFill>
                  <a:srgbClr val="0070C0"/>
                </a:solidFill>
              </a:rPr>
              <a:t>베너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</a:rPr>
              <a:t>이미지롤링</a:t>
            </a:r>
            <a:endParaRPr lang="en-US" altLang="ko-KR" sz="1000" dirty="0">
              <a:solidFill>
                <a:srgbClr val="0070C0"/>
              </a:solidFill>
            </a:endParaRPr>
          </a:p>
          <a:p>
            <a:pPr marL="85725" indent="-85725" algn="l" defTabSz="914400" rtl="0" eaLnBrk="1" latinLnBrk="1" hangingPunct="1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하단 </a:t>
            </a:r>
            <a:r>
              <a:rPr lang="ko-KR" altLang="en-US" sz="1000" dirty="0" err="1">
                <a:solidFill>
                  <a:schemeClr val="tx1"/>
                </a:solidFill>
              </a:rPr>
              <a:t>베너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</a:rPr>
              <a:t>페이드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나타났다 사라졌다 하게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별: 꼭짓점 10개 1">
            <a:extLst>
              <a:ext uri="{FF2B5EF4-FFF2-40B4-BE49-F238E27FC236}">
                <a16:creationId xmlns:a16="http://schemas.microsoft.com/office/drawing/2014/main" id="{AC8441D0-0D62-7FD5-FA4E-5BD789ED27EA}"/>
              </a:ext>
            </a:extLst>
          </p:cNvPr>
          <p:cNvSpPr/>
          <p:nvPr/>
        </p:nvSpPr>
        <p:spPr>
          <a:xfrm>
            <a:off x="4840014" y="4181475"/>
            <a:ext cx="4663507" cy="1589807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 err="1"/>
              <a:t>피그마</a:t>
            </a:r>
            <a:endParaRPr lang="en-US" altLang="ko-KR" b="1" dirty="0"/>
          </a:p>
          <a:p>
            <a:pPr algn="ctr"/>
            <a:r>
              <a:rPr lang="ko-KR" altLang="en-US" b="1" dirty="0"/>
              <a:t>용인산림교육센터</a:t>
            </a:r>
          </a:p>
          <a:p>
            <a:pPr algn="ctr"/>
            <a:r>
              <a:rPr lang="en-US" altLang="ko-KR" b="1" dirty="0"/>
              <a:t>https://buly.kr/2qYcOB8</a:t>
            </a:r>
          </a:p>
        </p:txBody>
      </p:sp>
    </p:spTree>
    <p:extLst>
      <p:ext uri="{BB962C8B-B14F-4D97-AF65-F5344CB8AC3E}">
        <p14:creationId xmlns:p14="http://schemas.microsoft.com/office/powerpoint/2010/main" val="30058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D11996-9D80-6930-5772-05097FD0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65" y="2089957"/>
            <a:ext cx="2382742" cy="389011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E8E059F-79F1-E89A-EBD0-8FC580FDB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677" y="3424533"/>
            <a:ext cx="2818921" cy="25946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93F561-E4E2-0C41-871A-D5964465C415}"/>
              </a:ext>
            </a:extLst>
          </p:cNvPr>
          <p:cNvSpPr/>
          <p:nvPr/>
        </p:nvSpPr>
        <p:spPr>
          <a:xfrm>
            <a:off x="799470" y="991698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44E12-F02E-214C-447A-63E445429677}"/>
              </a:ext>
            </a:extLst>
          </p:cNvPr>
          <p:cNvSpPr txBox="1"/>
          <p:nvPr/>
        </p:nvSpPr>
        <p:spPr>
          <a:xfrm>
            <a:off x="3409875" y="859221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 err="1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무인정보단말기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제품 사양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852362-8360-DD68-812C-45AC2B92F0A9}"/>
              </a:ext>
            </a:extLst>
          </p:cNvPr>
          <p:cNvGrpSpPr/>
          <p:nvPr/>
        </p:nvGrpSpPr>
        <p:grpSpPr>
          <a:xfrm>
            <a:off x="736164" y="1509892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0961E66-CB2B-48C8-B01D-CD1AFEBEABB5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B141FD2-9DD4-C800-FFF5-A0D14C5CE37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BBB6734-DDAC-2E04-4ED6-8E90FE4B6F20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3303D7-F9FA-130F-0187-BB3BA77932E3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DE579C-3B97-75CD-24A7-C71234605942}"/>
              </a:ext>
            </a:extLst>
          </p:cNvPr>
          <p:cNvGrpSpPr/>
          <p:nvPr/>
        </p:nvGrpSpPr>
        <p:grpSpPr>
          <a:xfrm flipH="1">
            <a:off x="970520" y="1898191"/>
            <a:ext cx="2641015" cy="1054559"/>
            <a:chOff x="-9173533" y="4199116"/>
            <a:chExt cx="5353459" cy="1054559"/>
          </a:xfrm>
        </p:grpSpPr>
        <p:sp>
          <p:nvSpPr>
            <p:cNvPr id="14" name="AutoShape 27">
              <a:extLst>
                <a:ext uri="{FF2B5EF4-FFF2-40B4-BE49-F238E27FC236}">
                  <a16:creationId xmlns:a16="http://schemas.microsoft.com/office/drawing/2014/main" id="{9B3444BC-932E-E30B-EC4F-1097F64E2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14959" y="4199116"/>
              <a:ext cx="5103186" cy="1054559"/>
            </a:xfrm>
            <a:prstGeom prst="roundRect">
              <a:avLst>
                <a:gd name="adj" fmla="val 2972"/>
              </a:avLst>
            </a:prstGeom>
            <a:pattFill prst="dkUpDiag">
              <a:fgClr>
                <a:srgbClr val="EAEAEA"/>
              </a:fgClr>
              <a:bgClr>
                <a:schemeClr val="bg1"/>
              </a:bgClr>
            </a:patt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40000"/>
                <a:defRPr/>
              </a:pPr>
              <a:endParaRPr lang="ko-KR" altLang="en-US" b="1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4FE669-E1EF-6C79-74D4-2F08D2B777E6}"/>
                </a:ext>
              </a:extLst>
            </p:cNvPr>
            <p:cNvGrpSpPr/>
            <p:nvPr/>
          </p:nvGrpSpPr>
          <p:grpSpPr>
            <a:xfrm flipH="1">
              <a:off x="-9173533" y="4230921"/>
              <a:ext cx="5353459" cy="270038"/>
              <a:chOff x="1059873" y="2566242"/>
              <a:chExt cx="6602139" cy="248854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6663BEA-2748-40E1-430B-FC0AEB1C6F4D}"/>
                  </a:ext>
                </a:extLst>
              </p:cNvPr>
              <p:cNvSpPr/>
              <p:nvPr/>
            </p:nvSpPr>
            <p:spPr>
              <a:xfrm flipH="1">
                <a:off x="1069180" y="2566242"/>
                <a:ext cx="91160" cy="46814"/>
              </a:xfrm>
              <a:prstGeom prst="rtTriangle">
                <a:avLst/>
              </a:prstGeom>
              <a:solidFill>
                <a:schemeClr val="tx2">
                  <a:lumMod val="75000"/>
                </a:scheme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000" b="1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21" name="AutoShape 83">
                <a:extLst>
                  <a:ext uri="{FF2B5EF4-FFF2-40B4-BE49-F238E27FC236}">
                    <a16:creationId xmlns:a16="http://schemas.microsoft.com/office/drawing/2014/main" id="{37C2B198-1D68-39D6-4410-3859A7293D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059873" y="2612214"/>
                <a:ext cx="6602139" cy="202882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rgbClr val="1573C1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>
                <a:outerShdw dist="19050" dir="5400000" algn="ctr" rotWithShape="0">
                  <a:srgbClr val="EAEAEA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67745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1" kern="0" dirty="0">
                    <a:solidFill>
                      <a:sysClr val="window" lastClr="FFFFFF"/>
                    </a:solidFill>
                    <a:latin typeface="나눔스퀘어 Bold" pitchFamily="50" charset="-127"/>
                    <a:ea typeface="나눔스퀘어 Bold" pitchFamily="50" charset="-127"/>
                  </a:rPr>
                  <a:t>제 원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F450E3-DB16-F790-B12A-FBC0DBA9DEA1}"/>
                </a:ext>
              </a:extLst>
            </p:cNvPr>
            <p:cNvSpPr/>
            <p:nvPr/>
          </p:nvSpPr>
          <p:spPr>
            <a:xfrm>
              <a:off x="-9002071" y="4523781"/>
              <a:ext cx="5103188" cy="72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모델명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NURIVIEW-550-v02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크   기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1300(W)*550(D)*1950(H)mm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재   질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STS304, SPCC (</a:t>
              </a:r>
              <a:r>
                <a:rPr lang="ko-KR" altLang="en-US" sz="900" dirty="0" err="1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외함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   원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AC220V / 60Hz</a:t>
              </a:r>
            </a:p>
          </p:txBody>
        </p:sp>
      </p:grpSp>
      <p:sp>
        <p:nvSpPr>
          <p:cNvPr id="22" name="모서리가 둥근 직사각형 125">
            <a:extLst>
              <a:ext uri="{FF2B5EF4-FFF2-40B4-BE49-F238E27FC236}">
                <a16:creationId xmlns:a16="http://schemas.microsoft.com/office/drawing/2014/main" id="{C7FBDFFC-CC5A-4EBE-1604-C57EAE311B78}"/>
              </a:ext>
            </a:extLst>
          </p:cNvPr>
          <p:cNvSpPr/>
          <p:nvPr/>
        </p:nvSpPr>
        <p:spPr>
          <a:xfrm>
            <a:off x="6849304" y="2179970"/>
            <a:ext cx="2160000" cy="252000"/>
          </a:xfrm>
          <a:prstGeom prst="flowChartAlternateProcess">
            <a:avLst/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인공지능용 한국수어 동작인식 카메라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모서리가 둥근 직사각형 125">
            <a:extLst>
              <a:ext uri="{FF2B5EF4-FFF2-40B4-BE49-F238E27FC236}">
                <a16:creationId xmlns:a16="http://schemas.microsoft.com/office/drawing/2014/main" id="{993EB29F-86E3-86A9-16B1-79C877974E1E}"/>
              </a:ext>
            </a:extLst>
          </p:cNvPr>
          <p:cNvSpPr/>
          <p:nvPr/>
        </p:nvSpPr>
        <p:spPr>
          <a:xfrm>
            <a:off x="6849304" y="3074920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인공지능용 음성인식 합성용 마이크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모서리가 둥근 직사각형 125">
            <a:extLst>
              <a:ext uri="{FF2B5EF4-FFF2-40B4-BE49-F238E27FC236}">
                <a16:creationId xmlns:a16="http://schemas.microsoft.com/office/drawing/2014/main" id="{68121249-0E56-EB3A-91D8-3E88CF2B02B8}"/>
              </a:ext>
            </a:extLst>
          </p:cNvPr>
          <p:cNvSpPr/>
          <p:nvPr/>
        </p:nvSpPr>
        <p:spPr>
          <a:xfrm>
            <a:off x="6849304" y="4776267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측면 스피커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2ea)</a:t>
            </a:r>
          </a:p>
        </p:txBody>
      </p:sp>
      <p:sp>
        <p:nvSpPr>
          <p:cNvPr id="26" name="모서리가 둥근 직사각형 125">
            <a:extLst>
              <a:ext uri="{FF2B5EF4-FFF2-40B4-BE49-F238E27FC236}">
                <a16:creationId xmlns:a16="http://schemas.microsoft.com/office/drawing/2014/main" id="{E7FDF3E8-9075-2AB8-6FDB-9A8BF4ADB012}"/>
              </a:ext>
            </a:extLst>
          </p:cNvPr>
          <p:cNvSpPr/>
          <p:nvPr/>
        </p:nvSpPr>
        <p:spPr>
          <a:xfrm>
            <a:off x="6849304" y="4336107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하프미러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정전식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터치패널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(55in)</a:t>
            </a:r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428C9449-4845-527D-3D34-3EF70CD9F8F1}"/>
              </a:ext>
            </a:extLst>
          </p:cNvPr>
          <p:cNvSpPr/>
          <p:nvPr/>
        </p:nvSpPr>
        <p:spPr>
          <a:xfrm>
            <a:off x="6849304" y="5378473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근접 센서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적외선 센서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54163F-13E3-B0CE-2A8C-A0775D54AD84}"/>
              </a:ext>
            </a:extLst>
          </p:cNvPr>
          <p:cNvSpPr/>
          <p:nvPr/>
        </p:nvSpPr>
        <p:spPr>
          <a:xfrm flipV="1">
            <a:off x="5303605" y="225389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A0DA31E-8238-0FB4-DE6F-E51F1FF8CA7A}"/>
              </a:ext>
            </a:extLst>
          </p:cNvPr>
          <p:cNvCxnSpPr>
            <a:cxnSpLocks/>
            <a:stCxn id="28" idx="6"/>
            <a:endCxn id="22" idx="1"/>
          </p:cNvCxnSpPr>
          <p:nvPr/>
        </p:nvCxnSpPr>
        <p:spPr>
          <a:xfrm>
            <a:off x="5407761" y="2305970"/>
            <a:ext cx="1441543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0DC8315-E3C4-0523-463D-38FFFC0BDE8D}"/>
              </a:ext>
            </a:extLst>
          </p:cNvPr>
          <p:cNvSpPr/>
          <p:nvPr/>
        </p:nvSpPr>
        <p:spPr>
          <a:xfrm flipV="1">
            <a:off x="6128532" y="314884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DA706FD-0979-9643-21DE-9FA1948370DB}"/>
              </a:ext>
            </a:extLst>
          </p:cNvPr>
          <p:cNvCxnSpPr>
            <a:cxnSpLocks/>
            <a:stCxn id="30" idx="6"/>
            <a:endCxn id="24" idx="1"/>
          </p:cNvCxnSpPr>
          <p:nvPr/>
        </p:nvCxnSpPr>
        <p:spPr>
          <a:xfrm>
            <a:off x="6232688" y="3200920"/>
            <a:ext cx="61661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1BE14CC-6BA4-D675-DA80-A774716B57D7}"/>
              </a:ext>
            </a:extLst>
          </p:cNvPr>
          <p:cNvSpPr/>
          <p:nvPr/>
        </p:nvSpPr>
        <p:spPr>
          <a:xfrm flipV="1">
            <a:off x="5645149" y="4410029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BC5181-5DFF-39B9-B801-5FA1AE259776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5749305" y="4462107"/>
            <a:ext cx="1099999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3A5B730-BD98-91A0-8DD5-8353AE389E11}"/>
              </a:ext>
            </a:extLst>
          </p:cNvPr>
          <p:cNvSpPr/>
          <p:nvPr/>
        </p:nvSpPr>
        <p:spPr>
          <a:xfrm flipV="1">
            <a:off x="6128532" y="4850189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ABC9B86-8FB6-7893-81FE-E7D8F8C79DD3}"/>
              </a:ext>
            </a:extLst>
          </p:cNvPr>
          <p:cNvCxnSpPr>
            <a:cxnSpLocks/>
            <a:stCxn id="34" idx="6"/>
            <a:endCxn id="25" idx="1"/>
          </p:cNvCxnSpPr>
          <p:nvPr/>
        </p:nvCxnSpPr>
        <p:spPr>
          <a:xfrm>
            <a:off x="6232688" y="4902267"/>
            <a:ext cx="61661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C8B3F844-35EC-8129-171E-C01F498F9627}"/>
              </a:ext>
            </a:extLst>
          </p:cNvPr>
          <p:cNvSpPr/>
          <p:nvPr/>
        </p:nvSpPr>
        <p:spPr>
          <a:xfrm flipV="1">
            <a:off x="4577958" y="5283091"/>
            <a:ext cx="96958" cy="96958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9535CF7-E355-7284-C30F-4E43425C639A}"/>
              </a:ext>
            </a:extLst>
          </p:cNvPr>
          <p:cNvSpPr/>
          <p:nvPr/>
        </p:nvSpPr>
        <p:spPr>
          <a:xfrm flipV="1">
            <a:off x="5431174" y="5302638"/>
            <a:ext cx="96958" cy="96958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41CF347-722E-34F1-07D0-D9DEC94E861A}"/>
              </a:ext>
            </a:extLst>
          </p:cNvPr>
          <p:cNvCxnSpPr>
            <a:cxnSpLocks/>
            <a:stCxn id="44" idx="0"/>
            <a:endCxn id="27" idx="1"/>
          </p:cNvCxnSpPr>
          <p:nvPr/>
        </p:nvCxnSpPr>
        <p:spPr>
          <a:xfrm rot="16200000" flipH="1">
            <a:off x="5675658" y="4330827"/>
            <a:ext cx="124424" cy="2222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125">
            <a:extLst>
              <a:ext uri="{FF2B5EF4-FFF2-40B4-BE49-F238E27FC236}">
                <a16:creationId xmlns:a16="http://schemas.microsoft.com/office/drawing/2014/main" id="{065B62EE-E7CD-AB29-FDA8-F660FC6C8708}"/>
              </a:ext>
            </a:extLst>
          </p:cNvPr>
          <p:cNvSpPr/>
          <p:nvPr/>
        </p:nvSpPr>
        <p:spPr>
          <a:xfrm>
            <a:off x="6849304" y="3717870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컨트롤 제어부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7FC730A-2CE4-B41C-070B-D2FE18A56F8A}"/>
              </a:ext>
            </a:extLst>
          </p:cNvPr>
          <p:cNvSpPr/>
          <p:nvPr/>
        </p:nvSpPr>
        <p:spPr>
          <a:xfrm flipV="1">
            <a:off x="6294402" y="379179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7FB3064-6945-AC7D-3E7E-CA0CAEAE9156}"/>
              </a:ext>
            </a:extLst>
          </p:cNvPr>
          <p:cNvCxnSpPr>
            <a:cxnSpLocks/>
            <a:stCxn id="49" idx="6"/>
            <a:endCxn id="48" idx="1"/>
          </p:cNvCxnSpPr>
          <p:nvPr/>
        </p:nvCxnSpPr>
        <p:spPr>
          <a:xfrm>
            <a:off x="6398558" y="3843870"/>
            <a:ext cx="45074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76880C2-BA0C-A685-472E-4869BE65319A}"/>
              </a:ext>
            </a:extLst>
          </p:cNvPr>
          <p:cNvCxnSpPr>
            <a:cxnSpLocks/>
            <a:stCxn id="46" idx="0"/>
            <a:endCxn id="27" idx="1"/>
          </p:cNvCxnSpPr>
          <p:nvPr/>
        </p:nvCxnSpPr>
        <p:spPr>
          <a:xfrm rot="16200000" flipH="1">
            <a:off x="6112040" y="4767208"/>
            <a:ext cx="104877" cy="1369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DBAC7EA0-476B-CD49-23B3-02C77704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3749" y="4499952"/>
            <a:ext cx="296901" cy="326726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245FBA5-7D8C-FF3B-6A85-B71EEA08DE5E}"/>
              </a:ext>
            </a:extLst>
          </p:cNvPr>
          <p:cNvSpPr/>
          <p:nvPr/>
        </p:nvSpPr>
        <p:spPr>
          <a:xfrm>
            <a:off x="3087575" y="4507706"/>
            <a:ext cx="95213" cy="307405"/>
          </a:xfrm>
          <a:custGeom>
            <a:avLst/>
            <a:gdLst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400" h="1041400">
                <a:moveTo>
                  <a:pt x="406400" y="0"/>
                </a:moveTo>
                <a:lnTo>
                  <a:pt x="66675" y="406400"/>
                </a:lnTo>
                <a:lnTo>
                  <a:pt x="0" y="854075"/>
                </a:lnTo>
                <a:cubicBezTo>
                  <a:pt x="16933" y="898525"/>
                  <a:pt x="2911" y="926306"/>
                  <a:pt x="50800" y="987425"/>
                </a:cubicBezTo>
                <a:cubicBezTo>
                  <a:pt x="91811" y="1026849"/>
                  <a:pt x="137583" y="1023408"/>
                  <a:pt x="180975" y="1041400"/>
                </a:cubicBezTo>
                <a:lnTo>
                  <a:pt x="403225" y="1035050"/>
                </a:lnTo>
                <a:cubicBezTo>
                  <a:pt x="404283" y="690033"/>
                  <a:pt x="405342" y="345017"/>
                  <a:pt x="406400" y="0"/>
                </a:cubicBezTo>
                <a:close/>
              </a:path>
            </a:pathLst>
          </a:custGeom>
          <a:solidFill>
            <a:srgbClr val="EFEFEF"/>
          </a:solidFill>
          <a:ln w="3382" cap="flat">
            <a:solidFill>
              <a:srgbClr val="898989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D604ACA0-14EA-A0EC-F406-DE908A6EB42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Ⅰ.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키오스크 재원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21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B233-6C83-76FE-2306-1E9455D6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453F35-95F8-A733-1B7C-FB3869C0C6AE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422F4-3C1B-2DC5-FCD8-BF9B9A86CA95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 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2E4E88-0AE1-3223-AF2A-FF6CBE4698DF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1957EED-67AE-3756-064E-5C31D58FB767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FD9231E-9301-99FC-EB1C-45620A3C226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FE37377-C24B-83C6-9188-B8A18054A7FC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3641D-2A6F-F9A4-F0B1-54E4006CC011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B38B1FEC-2BE3-11EF-C655-73460BA4E179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0726B4B7-F7CB-88F8-02AA-B6EDF2069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38817"/>
              </p:ext>
            </p:extLst>
          </p:nvPr>
        </p:nvGraphicFramePr>
        <p:xfrm>
          <a:off x="4347882" y="1561350"/>
          <a:ext cx="5342965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5229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4136418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시작 및 대기화면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 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이미지 정보만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음성정보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ko-KR" altLang="en-US" sz="1000" dirty="0"/>
                        <a:t> 미적용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디자인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퍼블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이미지 최대한 크게 사이즈 늘리기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 업로드 사진 사이즈 정의 필요</a:t>
                      </a:r>
                      <a:r>
                        <a:rPr lang="en-US" altLang="ko-KR" sz="1000" dirty="0"/>
                        <a:t>, ??? * ???)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01)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대표이미지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선택표출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02)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여러장의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이미지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보유시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전체 이미지 자동 변경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가로세로 적용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03)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화면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터치시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메뉴화면 이동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3AAFCD-C9D5-9FBC-CAC8-1CECB6DCA199}"/>
              </a:ext>
            </a:extLst>
          </p:cNvPr>
          <p:cNvSpPr/>
          <p:nvPr/>
        </p:nvSpPr>
        <p:spPr>
          <a:xfrm>
            <a:off x="9012984" y="4841221"/>
            <a:ext cx="677863" cy="371475"/>
          </a:xfrm>
          <a:prstGeom prst="roundRect">
            <a:avLst>
              <a:gd name="adj" fmla="val 22585"/>
            </a:avLst>
          </a:prstGeom>
          <a:solidFill>
            <a:schemeClr val="bg1"/>
          </a:solidFill>
          <a:ln>
            <a:solidFill>
              <a:srgbClr val="016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관리자단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B0D0FE-508A-285A-5C74-678B5F58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30"/>
          <a:stretch>
            <a:fillRect/>
          </a:stretch>
        </p:blipFill>
        <p:spPr>
          <a:xfrm>
            <a:off x="920750" y="1561349"/>
            <a:ext cx="2657475" cy="4722909"/>
          </a:xfrm>
          <a:prstGeom prst="rect">
            <a:avLst/>
          </a:prstGeom>
        </p:spPr>
      </p:pic>
      <p:sp>
        <p:nvSpPr>
          <p:cNvPr id="2" name="별: 꼭짓점 10개 1">
            <a:extLst>
              <a:ext uri="{FF2B5EF4-FFF2-40B4-BE49-F238E27FC236}">
                <a16:creationId xmlns:a16="http://schemas.microsoft.com/office/drawing/2014/main" id="{4196842E-4970-046D-6506-57DE3D11D45B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37107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E610-08C4-8AA3-884F-C79B39F6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0B33DB5-FC88-8005-049B-00C6903E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0"/>
            <a:ext cx="2562233" cy="4555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F60C4D-EEF7-788D-5341-1057F9A7B1B3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C168F-5DED-2570-ECA0-7A0AA43D8032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CA30F2-BFEE-4B07-3EF7-462DC510183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BF4DB-6CB9-A6EC-E1D2-E25EEECA4C7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BB63014-B528-0402-CC79-93BDA599F35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2B2B4A0-22EA-FB69-2A54-99865D4BDC12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7F352D-A6A7-F068-FED8-E4777B0D391D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EA01C5F3-72B5-B175-508F-2DF5256B0A9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194F9301-1C72-D458-A67A-29DF678A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46120"/>
              </p:ext>
            </p:extLst>
          </p:nvPr>
        </p:nvGraphicFramePr>
        <p:xfrm>
          <a:off x="4953000" y="1561350"/>
          <a:ext cx="4605339" cy="2834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147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1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메인화면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610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슬로건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ko-KR" altLang="en-US" sz="1000" dirty="0"/>
                        <a:t>배움과 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자연이 함께하는 산림교육센터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용인산림교육센터의 방문을 환영합니다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시설안내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층별안내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교육프로그램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센터소개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메뉴로 이동 기능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40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수어어정보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아바타는 화면의 제공정보를 </a:t>
                      </a:r>
                      <a:r>
                        <a:rPr lang="ko-KR" altLang="en-US" sz="1000" dirty="0" err="1"/>
                        <a:t>수어로</a:t>
                      </a:r>
                      <a:r>
                        <a:rPr lang="ko-KR" altLang="en-US" sz="1000" dirty="0"/>
                        <a:t>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아바타에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18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425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ko-KR" altLang="en-US" sz="1000" dirty="0"/>
                        <a:t>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D81C520-D992-EE43-C780-EF579E8F6589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125">
            <a:extLst>
              <a:ext uri="{FF2B5EF4-FFF2-40B4-BE49-F238E27FC236}">
                <a16:creationId xmlns:a16="http://schemas.microsoft.com/office/drawing/2014/main" id="{568A7915-2F46-8861-A92C-A751FFF2780E}"/>
              </a:ext>
            </a:extLst>
          </p:cNvPr>
          <p:cNvSpPr/>
          <p:nvPr/>
        </p:nvSpPr>
        <p:spPr>
          <a:xfrm>
            <a:off x="384810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7229C6-3C2F-00CC-BE4E-F47D6C888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242955"/>
              </p:ext>
            </p:extLst>
          </p:nvPr>
        </p:nvGraphicFramePr>
        <p:xfrm>
          <a:off x="4952999" y="4804926"/>
          <a:ext cx="4605339" cy="548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0533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배움과 쉼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자연이 함께하는 산림교육센터 용인산림교육센터 방문을 환영합니다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000" b="0" dirty="0">
                          <a:effectLst/>
                        </a:rPr>
                        <a:t>제공하는 정보는 센터소개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교육프로그램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시설안내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층별안내 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8EF0B12-3EF1-68AB-BCF7-2A0C08007B54}"/>
              </a:ext>
            </a:extLst>
          </p:cNvPr>
          <p:cNvSpPr txBox="1"/>
          <p:nvPr/>
        </p:nvSpPr>
        <p:spPr>
          <a:xfrm>
            <a:off x="4936195" y="4527927"/>
            <a:ext cx="1801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 err="1">
                <a:solidFill>
                  <a:srgbClr val="FF0000"/>
                </a:solidFill>
              </a:rPr>
              <a:t>수어정보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별: 꼭짓점 10개 16">
            <a:extLst>
              <a:ext uri="{FF2B5EF4-FFF2-40B4-BE49-F238E27FC236}">
                <a16:creationId xmlns:a16="http://schemas.microsoft.com/office/drawing/2014/main" id="{83842630-5704-3F68-7A5A-98E47DA14914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95156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121F-BE07-7A23-FC4B-CC4EF267A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0846F2-B6D6-8E82-1C96-88804C3257C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AF008-1DD1-9059-72D4-E4787D1F1EB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센터소개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FF4EB5-B7EA-A722-8AE8-5DA778C553E5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1445BB-BC19-64F8-3483-F43B33ADD561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01FFC92-9B8C-D4F4-2644-EBF943B09EE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3E5C1A4-ACC2-3D0B-F1E3-A35A3705762B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71EC61-F2B8-0D6A-F731-2DBA9C734273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F14A7A6C-9938-8B65-7E93-C62BD7E618A0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5087D-E83B-9D7C-C0DB-54B84F45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7" cy="4710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6A8EE2BE-8590-9ECD-5AB7-247FD6F33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280118"/>
              </p:ext>
            </p:extLst>
          </p:nvPr>
        </p:nvGraphicFramePr>
        <p:xfrm>
          <a:off x="4953000" y="1561350"/>
          <a:ext cx="4605339" cy="26158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323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용인산림교육센터에서 제공하는 센터소개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23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기능구성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센터소개 정보를 한국어 및 </a:t>
                      </a:r>
                      <a:r>
                        <a:rPr lang="ko-KR" altLang="en-US" sz="1000" dirty="0" err="1"/>
                        <a:t>수어정보로</a:t>
                      </a:r>
                      <a:r>
                        <a:rPr lang="ko-KR" altLang="en-US" sz="1000" dirty="0"/>
                        <a:t> 표출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32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323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323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EB5894-5E63-B23A-061B-525DFE13C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250669"/>
              </p:ext>
            </p:extLst>
          </p:nvPr>
        </p:nvGraphicFramePr>
        <p:xfrm>
          <a:off x="4952999" y="4804926"/>
          <a:ext cx="4605339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0533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안녕하십니까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용인산림교육센터에 방문하신 것을 진심으로 환영합니다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용인산림교육센터는 다양한 숲 체험과 교육을 통해 산림에 대한 올바른 지식을 습득하고 가치관을 가지도록 함으로써 산림을 </a:t>
                      </a:r>
                      <a:r>
                        <a:rPr lang="ko-KR" altLang="en-US" sz="1000" b="0" dirty="0" err="1">
                          <a:effectLst/>
                        </a:rPr>
                        <a:t>지속가능하게</a:t>
                      </a:r>
                      <a:r>
                        <a:rPr lang="ko-KR" altLang="en-US" sz="1000" b="0" dirty="0">
                          <a:effectLst/>
                        </a:rPr>
                        <a:t> 보전하고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국가와 사회 발전 및 시민의 삶의 질 향상에 이바지함을 목적으로 하고 있습니다</a:t>
                      </a:r>
                      <a:r>
                        <a:rPr lang="en-US" altLang="ko-KR" sz="1000" b="0" dirty="0">
                          <a:effectLst/>
                        </a:rPr>
                        <a:t>.  </a:t>
                      </a:r>
                      <a:r>
                        <a:rPr lang="ko-KR" altLang="en-US" sz="1000" b="0" dirty="0">
                          <a:effectLst/>
                        </a:rPr>
                        <a:t>용인산림교육센터는 용인자연휴양림과 연계한 시설운영으로 시민들에게 힐링이 되는 교육공간을 제공하며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체계적인 생애주기별 맞춤형 프로그램을 통해 양질의 산림복지서비스를 제공 할 수 있도록 최선을 다하겠습니다</a:t>
                      </a:r>
                      <a:r>
                        <a:rPr lang="en-US" altLang="ko-KR" sz="1000" b="0" dirty="0">
                          <a:effectLst/>
                        </a:rPr>
                        <a:t>.  </a:t>
                      </a:r>
                      <a:r>
                        <a:rPr lang="ko-KR" altLang="en-US" sz="1000" b="0" dirty="0">
                          <a:effectLst/>
                        </a:rPr>
                        <a:t>여러분의 많은 관심과 응원을 부탁드립니다</a:t>
                      </a:r>
                      <a:r>
                        <a:rPr lang="en-US" altLang="ko-KR" sz="1000" b="0" dirty="0">
                          <a:effectLst/>
                        </a:rPr>
                        <a:t>. </a:t>
                      </a:r>
                      <a:r>
                        <a:rPr lang="ko-KR" altLang="en-US" sz="1000" b="0" dirty="0">
                          <a:effectLst/>
                        </a:rPr>
                        <a:t>감사합니다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4F1BA2-A0E8-ABAA-2CF4-B819A9779307}"/>
              </a:ext>
            </a:extLst>
          </p:cNvPr>
          <p:cNvSpPr txBox="1"/>
          <p:nvPr/>
        </p:nvSpPr>
        <p:spPr>
          <a:xfrm>
            <a:off x="4936195" y="4527927"/>
            <a:ext cx="19307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>
                <a:solidFill>
                  <a:srgbClr val="FF0000"/>
                </a:solidFill>
              </a:rPr>
              <a:t>음성정보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 err="1">
                <a:solidFill>
                  <a:srgbClr val="FF0000"/>
                </a:solidFill>
              </a:rPr>
              <a:t>수어정보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별: 꼭짓점 10개 15">
            <a:extLst>
              <a:ext uri="{FF2B5EF4-FFF2-40B4-BE49-F238E27FC236}">
                <a16:creationId xmlns:a16="http://schemas.microsoft.com/office/drawing/2014/main" id="{16C7A3C3-ECEE-6003-77D6-0D42DBD0562E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71436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8A78-FE49-6D2B-422A-45741348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01F484-FA64-E01A-CCB7-CC46E22DA63B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33609-08DA-75A5-57B8-B2226E8DD71D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센터소개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80237C-9063-DB50-2A65-AC17C81125A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41D49A-2E87-C8CE-DB3D-06BE9F985175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D88B538-B2DD-8D52-819B-1440992F31D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C9F01C5-37CF-1CDC-657C-A2218E8C9896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DC3E88-DF7D-9610-B49B-C85E2EFF4034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09ED770A-AD13-78F9-C5FB-B65C7118FBC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7AF91-B33F-9997-16D1-BE637D07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7" cy="4710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1CD53C02-BD7B-2C57-AA26-05EA3EBCE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00216"/>
              </p:ext>
            </p:extLst>
          </p:nvPr>
        </p:nvGraphicFramePr>
        <p:xfrm>
          <a:off x="4953000" y="1561350"/>
          <a:ext cx="4605339" cy="2377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12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193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용인산림교육센터에서 제공하는 시설개요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193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기능구성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시설개요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34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193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34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D5D29-70F5-C1D2-3881-1234CBF69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15521"/>
              </p:ext>
            </p:extLst>
          </p:nvPr>
        </p:nvGraphicFramePr>
        <p:xfrm>
          <a:off x="4952999" y="4804926"/>
          <a:ext cx="4854389" cy="1615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effectLst/>
                        </a:rPr>
                        <a:t>용인산림교육센터는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시민의 창의성과 정서를 함양하고 산림에 대한 가치관을 증진시키기 위한 목적으로 산림의 분야별 프로그램 교육 및 체험</a:t>
                      </a:r>
                      <a:r>
                        <a:rPr lang="en-US" altLang="ko-KR" sz="1000" b="0" dirty="0">
                          <a:effectLst/>
                        </a:rPr>
                        <a:t>·</a:t>
                      </a:r>
                      <a:r>
                        <a:rPr lang="ko-KR" altLang="en-US" sz="1000" b="0" dirty="0">
                          <a:effectLst/>
                        </a:rPr>
                        <a:t>숙박이 한 곳에서 가능한 시설입니다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</a:p>
                    <a:p>
                      <a:r>
                        <a:rPr lang="ko-KR" altLang="en-US" sz="1000" b="0" dirty="0">
                          <a:effectLst/>
                        </a:rPr>
                        <a:t>위치는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처인구 </a:t>
                      </a:r>
                      <a:r>
                        <a:rPr lang="ko-KR" altLang="en-US" sz="1000" b="0" dirty="0" err="1">
                          <a:effectLst/>
                        </a:rPr>
                        <a:t>모현읍</a:t>
                      </a:r>
                      <a:r>
                        <a:rPr lang="ko-KR" altLang="en-US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 err="1">
                          <a:effectLst/>
                        </a:rPr>
                        <a:t>초부로</a:t>
                      </a:r>
                      <a:r>
                        <a:rPr lang="en-US" altLang="ko-KR" sz="1000" b="0" dirty="0">
                          <a:effectLst/>
                        </a:rPr>
                        <a:t>196-11 </a:t>
                      </a:r>
                      <a:r>
                        <a:rPr lang="ko-KR" altLang="en-US" sz="1000" b="0" dirty="0">
                          <a:effectLst/>
                        </a:rPr>
                        <a:t>일원이며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면적은</a:t>
                      </a:r>
                      <a:r>
                        <a:rPr lang="en-US" altLang="ko-KR" sz="1000" b="0" dirty="0">
                          <a:effectLst/>
                        </a:rPr>
                        <a:t> 12,190㎡ </a:t>
                      </a:r>
                    </a:p>
                    <a:p>
                      <a:r>
                        <a:rPr lang="ko-KR" altLang="en-US" sz="1000" b="0" dirty="0">
                          <a:effectLst/>
                        </a:rPr>
                        <a:t>주요시설은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교육관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숙박동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나눔숲복지센터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식당</a:t>
                      </a:r>
                      <a:br>
                        <a:rPr lang="ko-KR" altLang="en-US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시설현황으로 총 강의시설 </a:t>
                      </a:r>
                      <a:r>
                        <a:rPr lang="en-US" altLang="ko-KR" sz="1000" b="0" dirty="0">
                          <a:effectLst/>
                        </a:rPr>
                        <a:t>5</a:t>
                      </a:r>
                      <a:r>
                        <a:rPr lang="ko-KR" altLang="en-US" sz="1000" b="0" dirty="0">
                          <a:effectLst/>
                        </a:rPr>
                        <a:t>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숙박시설 </a:t>
                      </a:r>
                      <a:r>
                        <a:rPr lang="en-US" altLang="ko-KR" sz="1000" b="0" dirty="0">
                          <a:effectLst/>
                        </a:rPr>
                        <a:t>17</a:t>
                      </a:r>
                      <a:r>
                        <a:rPr lang="ko-KR" altLang="en-US" sz="1000" b="0" dirty="0">
                          <a:effectLst/>
                        </a:rPr>
                        <a:t>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강의시설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대강당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강의</a:t>
                      </a:r>
                      <a:r>
                        <a:rPr lang="en-US" altLang="ko-KR" sz="1000" b="0" dirty="0">
                          <a:effectLst/>
                        </a:rPr>
                        <a:t>·</a:t>
                      </a:r>
                      <a:r>
                        <a:rPr lang="ko-KR" altLang="en-US" sz="1000" b="0" dirty="0">
                          <a:effectLst/>
                        </a:rPr>
                        <a:t>체험실을 보유하고 있으며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교육프로그램으로 교원직무연수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숲해설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유아숲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숲길등산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산림치유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 err="1">
                          <a:effectLst/>
                        </a:rPr>
                        <a:t>목공체험등이</a:t>
                      </a:r>
                      <a:r>
                        <a:rPr lang="ko-KR" altLang="en-US" sz="1000" b="0" dirty="0">
                          <a:effectLst/>
                        </a:rPr>
                        <a:t> 있습니다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80A01B3-116D-30E3-7236-7809A4A9CEF0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18" name="별: 꼭짓점 10개 17">
            <a:extLst>
              <a:ext uri="{FF2B5EF4-FFF2-40B4-BE49-F238E27FC236}">
                <a16:creationId xmlns:a16="http://schemas.microsoft.com/office/drawing/2014/main" id="{F9164AE2-E537-EA65-0A53-5B3F1180E92E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3423923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C6D6-E4BA-227E-83C4-92ECAA04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6AF2E2-A0C7-7B4B-3658-3DD9D3CFC833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1F7A-1E93-B390-CBFF-F9933142F18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46AC53-649D-CCD8-FA6F-A36B0CB4CD6D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3336FB-66F9-9ECA-9815-D97773F03F9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DACA670-6473-7C8B-8F93-B7A38BD1F70C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36DF0F-216B-05B3-084A-1A6BE37499D4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11FEA9-1E5F-01F5-FF98-3136B436A26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6BAEB159-F09C-EF57-CEF0-88C7C9FEF6B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14752-727F-333F-82A8-A9963CAB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7" cy="47105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4F265871-EDFE-B629-B49F-9245BE338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75837"/>
              </p:ext>
            </p:extLst>
          </p:nvPr>
        </p:nvGraphicFramePr>
        <p:xfrm>
          <a:off x="4953000" y="1561350"/>
          <a:ext cx="4605339" cy="2682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312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223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6E87F2-83B8-DF3B-7E74-72A44F80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805203"/>
              </p:ext>
            </p:extLst>
          </p:nvPr>
        </p:nvGraphicFramePr>
        <p:xfrm>
          <a:off x="4952999" y="4804926"/>
          <a:ext cx="4854389" cy="1615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54389">
                  <a:extLst>
                    <a:ext uri="{9D8B030D-6E8A-4147-A177-3AD203B41FA5}">
                      <a16:colId xmlns:a16="http://schemas.microsoft.com/office/drawing/2014/main" val="1198062047"/>
                    </a:ext>
                  </a:extLst>
                </a:gridCol>
              </a:tblGrid>
              <a:tr h="425307">
                <a:tc>
                  <a:txBody>
                    <a:bodyPr/>
                    <a:lstStyle/>
                    <a:p>
                      <a:r>
                        <a:rPr lang="ko-KR" altLang="en-US" sz="1000" b="0" dirty="0" err="1">
                          <a:effectLst/>
                        </a:rPr>
                        <a:t>숲길등산이란</a:t>
                      </a:r>
                      <a:r>
                        <a:rPr lang="en-US" altLang="ko-KR" sz="1000" b="0" dirty="0">
                          <a:effectLst/>
                        </a:rPr>
                        <a:t>?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숲길을 통해 얻을 수 있는 산림생태자원을 바탕으로 한 </a:t>
                      </a:r>
                      <a:r>
                        <a:rPr lang="ko-KR" altLang="en-US" sz="1000" b="0" dirty="0" err="1">
                          <a:effectLst/>
                        </a:rPr>
                        <a:t>경관적가치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지리</a:t>
                      </a:r>
                      <a:r>
                        <a:rPr lang="en-US" altLang="ko-KR" sz="1000" b="0" dirty="0">
                          <a:effectLst/>
                        </a:rPr>
                        <a:t>·</a:t>
                      </a:r>
                      <a:r>
                        <a:rPr lang="ko-KR" altLang="en-US" sz="1000" b="0" dirty="0">
                          <a:effectLst/>
                        </a:rPr>
                        <a:t>지형적 가치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자연요소적 가치 등과 지역의 역사적 의미</a:t>
                      </a:r>
                      <a:r>
                        <a:rPr lang="en-US" altLang="ko-KR" sz="1000" b="0" dirty="0">
                          <a:effectLst/>
                        </a:rPr>
                        <a:t>, </a:t>
                      </a:r>
                      <a:r>
                        <a:rPr lang="ko-KR" altLang="en-US" sz="1000" b="0" dirty="0">
                          <a:effectLst/>
                        </a:rPr>
                        <a:t>지역생활의 의미를 느끼면서 안전하고 쾌적한 숲길에서 건강하고 행복하게 자연을 즐기는 활동입니다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숲의 다양성을 직접 체험하면서 나와 다른 타인의 생각을 존중할 수 있는 프로그램입니다</a:t>
                      </a:r>
                      <a:r>
                        <a:rPr lang="en-US" altLang="ko-KR" sz="1000" b="0" dirty="0">
                          <a:effectLst/>
                        </a:rPr>
                        <a:t>. 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숲길에서 용인의 역사와 문화를 알 수 있는 프로그램입니다</a:t>
                      </a:r>
                      <a:r>
                        <a:rPr lang="en-US" altLang="ko-KR" sz="1000" b="0" dirty="0">
                          <a:effectLst/>
                        </a:rPr>
                        <a:t>. 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용인자연휴양림의 경관을 즐길 수 있는 프로그램입니다</a:t>
                      </a:r>
                      <a:r>
                        <a:rPr lang="en-US" altLang="ko-KR" sz="1000" b="0" dirty="0">
                          <a:effectLst/>
                        </a:rPr>
                        <a:t>. 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미션을 통해서 문제해결능력과 판단력을 향상시킬 수 있는 프로그램입니다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br>
                        <a:rPr lang="en-US" altLang="ko-KR" sz="1000" b="0" dirty="0">
                          <a:effectLst/>
                        </a:rPr>
                      </a:br>
                      <a:r>
                        <a:rPr lang="ko-KR" altLang="en-US" sz="1000" b="0" dirty="0">
                          <a:effectLst/>
                        </a:rPr>
                        <a:t>담당부서는</a:t>
                      </a:r>
                      <a:r>
                        <a:rPr lang="en-US" altLang="ko-KR" sz="1000" b="0" dirty="0">
                          <a:effectLst/>
                        </a:rPr>
                        <a:t> </a:t>
                      </a:r>
                      <a:r>
                        <a:rPr lang="ko-KR" altLang="en-US" sz="1000" b="0" dirty="0">
                          <a:effectLst/>
                        </a:rPr>
                        <a:t>산림과 </a:t>
                      </a:r>
                      <a:r>
                        <a:rPr lang="en-US" altLang="ko-KR" sz="1000" b="0" dirty="0">
                          <a:effectLst/>
                        </a:rPr>
                        <a:t> 031 6193 3749</a:t>
                      </a:r>
                      <a:r>
                        <a:rPr lang="ko-KR" altLang="en-US" sz="1000" b="0" dirty="0">
                          <a:effectLst/>
                        </a:rPr>
                        <a:t>와</a:t>
                      </a:r>
                      <a:r>
                        <a:rPr lang="en-US" altLang="ko-KR" sz="1000" b="0" dirty="0">
                          <a:effectLst/>
                        </a:rPr>
                        <a:t>  3356 </a:t>
                      </a:r>
                      <a:r>
                        <a:rPr lang="ko-KR" altLang="en-US" sz="1000" b="0" dirty="0">
                          <a:effectLst/>
                        </a:rPr>
                        <a:t>입니다</a:t>
                      </a:r>
                      <a:r>
                        <a:rPr lang="en-US" altLang="ko-KR" sz="1000" b="0" dirty="0">
                          <a:effectLst/>
                        </a:rPr>
                        <a:t>.</a:t>
                      </a:r>
                      <a:endParaRPr lang="ko-KR" altLang="en-US" sz="1000" b="0" dirty="0">
                        <a:effectLst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809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6D73A8-63C8-394D-65DE-8F081867EF63}"/>
              </a:ext>
            </a:extLst>
          </p:cNvPr>
          <p:cNvSpPr txBox="1"/>
          <p:nvPr/>
        </p:nvSpPr>
        <p:spPr>
          <a:xfrm>
            <a:off x="4936195" y="4527927"/>
            <a:ext cx="1178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200" b="1" dirty="0"/>
              <a:t>음성정보</a:t>
            </a:r>
          </a:p>
        </p:txBody>
      </p:sp>
      <p:sp>
        <p:nvSpPr>
          <p:cNvPr id="4" name="별: 꼭짓점 10개 3">
            <a:extLst>
              <a:ext uri="{FF2B5EF4-FFF2-40B4-BE49-F238E27FC236}">
                <a16:creationId xmlns:a16="http://schemas.microsoft.com/office/drawing/2014/main" id="{674B5D98-1A8B-60AA-66D5-26D554D81C89}"/>
              </a:ext>
            </a:extLst>
          </p:cNvPr>
          <p:cNvSpPr/>
          <p:nvPr/>
        </p:nvSpPr>
        <p:spPr>
          <a:xfrm>
            <a:off x="5993845" y="593499"/>
            <a:ext cx="806450" cy="782638"/>
          </a:xfrm>
          <a:prstGeom prst="star10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b="1" dirty="0"/>
              <a:t>확정</a:t>
            </a:r>
          </a:p>
        </p:txBody>
      </p:sp>
    </p:spTree>
    <p:extLst>
      <p:ext uri="{BB962C8B-B14F-4D97-AF65-F5344CB8AC3E}">
        <p14:creationId xmlns:p14="http://schemas.microsoft.com/office/powerpoint/2010/main" val="238106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21249</TotalTime>
  <Words>2550</Words>
  <Application>Microsoft Office PowerPoint</Application>
  <PresentationFormat>A4 용지(210x297mm)</PresentationFormat>
  <Paragraphs>518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KoPub돋움체 Bold</vt:lpstr>
      <vt:lpstr>KoPub돋움체 Light</vt:lpstr>
      <vt:lpstr>SB 어그로 Medium</vt:lpstr>
      <vt:lpstr>나눔고딕 ExtraBold</vt:lpstr>
      <vt:lpstr>나눔스퀘어</vt:lpstr>
      <vt:lpstr>나눔스퀘어 Bold</vt:lpstr>
      <vt:lpstr>나눔스퀘어 ExtraBold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mul012</dc:creator>
  <cp:lastModifiedBy>상화 이</cp:lastModifiedBy>
  <cp:revision>263</cp:revision>
  <cp:lastPrinted>2025-06-17T02:05:54Z</cp:lastPrinted>
  <dcterms:created xsi:type="dcterms:W3CDTF">2020-01-28T08:57:47Z</dcterms:created>
  <dcterms:modified xsi:type="dcterms:W3CDTF">2025-06-26T09:23:02Z</dcterms:modified>
</cp:coreProperties>
</file>